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media/image1.jpeg" ContentType="image/jpeg"/>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9.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0.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11.jpeg" ContentType="image/jpeg"/>
  <Override PartName="/ppt/notesSlides/notesSlide20.xml" ContentType="application/vnd.openxmlformats-officedocument.presentationml.notesSlide+xml"/>
  <Override PartName="/ppt/media/image12.jpeg" ContentType="image/jpeg"/>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3.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14.jpeg" ContentType="image/jpeg"/>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76" name="Shape 176"/>
          <p:cNvSpPr/>
          <p:nvPr>
            <p:ph type="sldImg"/>
          </p:nvPr>
        </p:nvSpPr>
        <p:spPr>
          <a:xfrm>
            <a:off x="1143000" y="685800"/>
            <a:ext cx="4572000" cy="3429000"/>
          </a:xfrm>
          <a:prstGeom prst="rect">
            <a:avLst/>
          </a:prstGeom>
        </p:spPr>
        <p:txBody>
          <a:bodyPr/>
          <a:lstStyle/>
          <a:p>
            <a:pPr/>
          </a:p>
        </p:txBody>
      </p:sp>
      <p:sp>
        <p:nvSpPr>
          <p:cNvPr id="177" name="Shape 17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Now that we have started ti get a handle on how cities build and expand their networks, we want to look at available data about the past. The idea is that the kind of science of cities that we developed so far is not specific about modern cities: It should apply to cities from the beginning. Can we test these hypotheses? How far can we push back these ideas?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I leave it as an exercise what things we got from these cities that we still all use. I’d personally like to have more examples from Asian (and African) cities, which are often very old but whose history I know less well.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9" name="Shape 279"/>
          <p:cNvSpPr/>
          <p:nvPr>
            <p:ph type="sldImg"/>
          </p:nvPr>
        </p:nvSpPr>
        <p:spPr>
          <a:prstGeom prst="rect">
            <a:avLst/>
          </a:prstGeom>
        </p:spPr>
        <p:txBody>
          <a:bodyPr/>
          <a:lstStyle/>
          <a:p>
            <a:pPr/>
          </a:p>
        </p:txBody>
      </p:sp>
      <p:sp>
        <p:nvSpPr>
          <p:cNvPr id="280" name="Shape 280"/>
          <p:cNvSpPr/>
          <p:nvPr>
            <p:ph type="body" sz="quarter" idx="1"/>
          </p:nvPr>
        </p:nvSpPr>
        <p:spPr>
          <a:prstGeom prst="rect">
            <a:avLst/>
          </a:prstGeom>
        </p:spPr>
        <p:txBody>
          <a:bodyPr/>
          <a:lstStyle/>
          <a:p>
            <a:pPr/>
            <a:r>
              <a:t>OK: now back to the mother of all urban experiments. The great cities of the Americas: At the time of European conquest Tenochtitlan (today’s Mexico City) was the largest city in the Americas and one of the largest in the world. This is an artists guess, but it may have looked a little like that. Much transportation was done by water.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The Spaniards were amazed by Tenochtitlan, but note how they did not find the city that unfamiliar: they readily identified trade, houses, bridges, towers and fortifications, temples, markets, buzz and so on… Cities looked in many ways like their old world counterparts, even though they were “invented” independently.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But let’s not stick with one city and look at the urban system instead. We will use the tools of urban scaling to investigate if these cities had similar properties to modern cities, as we would predict (there was nothing special to urban scaling theory that was about modern cities). These were the settlements of the basin of Mexico over different periods. Look at the link if you want to know more.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Shape 306"/>
          <p:cNvSpPr/>
          <p:nvPr>
            <p:ph type="sldImg"/>
          </p:nvPr>
        </p:nvSpPr>
        <p:spPr>
          <a:prstGeom prst="rect">
            <a:avLst/>
          </a:prstGeom>
        </p:spPr>
        <p:txBody>
          <a:bodyPr/>
          <a:lstStyle/>
          <a:p>
            <a:pPr/>
          </a:p>
        </p:txBody>
      </p:sp>
      <p:sp>
        <p:nvSpPr>
          <p:cNvPr id="307" name="Shape 307"/>
          <p:cNvSpPr/>
          <p:nvPr>
            <p:ph type="body" sz="quarter" idx="1"/>
          </p:nvPr>
        </p:nvSpPr>
        <p:spPr>
          <a:prstGeom prst="rect">
            <a:avLst/>
          </a:prstGeom>
        </p:spPr>
        <p:txBody>
          <a:bodyPr/>
          <a:lstStyle/>
          <a:p>
            <a:pPr/>
            <a:r>
              <a:t>In archeology, you cannot count people easily to estimate population. You need proxies, such as the amount of trash accumulated, or the number of rooms where they may have slept. Through these quantities archeologists can measure both population and area independently.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As we had seen, there may be different scaling relations (exponents) for settlements that are amorphous and those organized around infrastructure networks. Can we tell them apart in archeological settings? (We expect a lot of small settlements to maybe amorphous as they were quite small and basic).</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We can then do scaling analysis as a first pass. We do find that the area of settlements is sublinear on population in the range expected, and across historical periods.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But it gets better: if we divide settlements in small amorphous ones and networked we get the expected exponents.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Then, you can also try to identify evidence in the archeological record of what these societies would consider wealth… we find superlinear behavior in the expected range for house sizes and monuments !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The distributions are also approximately lognormal, as would have been predicted. So, ancient urban systems can behave much like modern ones, in terms of the signatures of their social interactions over space and their social productivity. Note that none of this requires (or depends much) on technology, economic system, or political system. It is much more general than that.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8" name="Shape 188"/>
          <p:cNvSpPr/>
          <p:nvPr>
            <p:ph type="sldImg"/>
          </p:nvPr>
        </p:nvSpPr>
        <p:spPr>
          <a:prstGeom prst="rect">
            <a:avLst/>
          </a:prstGeom>
        </p:spPr>
        <p:txBody>
          <a:bodyPr/>
          <a:lstStyle/>
          <a:p>
            <a:pPr/>
          </a:p>
        </p:txBody>
      </p:sp>
      <p:sp>
        <p:nvSpPr>
          <p:cNvPr id="189" name="Shape 189"/>
          <p:cNvSpPr/>
          <p:nvPr>
            <p:ph type="body" sz="quarter" idx="1"/>
          </p:nvPr>
        </p:nvSpPr>
        <p:spPr>
          <a:prstGeom prst="rect">
            <a:avLst/>
          </a:prstGeom>
        </p:spPr>
        <p:txBody>
          <a:bodyPr/>
          <a:lstStyle/>
          <a:p>
            <a:pPr/>
            <a:r>
              <a:t>I like this quote, in cities in history the nature of the social contract was clearer in that the calculus was not done at all in terms of individual economic agents (as arguably it is not done today either). Josh Ober is talking about classical Athens by the way.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OK, we will now just show a few additional examples from other periods. This is Medieval Europe around 1300. The biggest city of this set is Paris, with about 200,000 people. Note how the cities of Germany and England were still quite small. The largest city in Germany at this point was Cologne. By contrast Northern Italy and Belgium had well developed urban systems then.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2" name="Shape 372"/>
          <p:cNvSpPr/>
          <p:nvPr>
            <p:ph type="sldImg"/>
          </p:nvPr>
        </p:nvSpPr>
        <p:spPr>
          <a:prstGeom prst="rect">
            <a:avLst/>
          </a:prstGeom>
        </p:spPr>
        <p:txBody>
          <a:bodyPr/>
          <a:lstStyle/>
          <a:p>
            <a:pPr/>
          </a:p>
        </p:txBody>
      </p:sp>
      <p:sp>
        <p:nvSpPr>
          <p:cNvPr id="373" name="Shape 373"/>
          <p:cNvSpPr/>
          <p:nvPr>
            <p:ph type="body" sz="quarter" idx="1"/>
          </p:nvPr>
        </p:nvSpPr>
        <p:spPr>
          <a:prstGeom prst="rect">
            <a:avLst/>
          </a:prstGeom>
        </p:spPr>
        <p:txBody>
          <a:bodyPr/>
          <a:lstStyle/>
          <a:p>
            <a:pPr/>
            <a:r>
              <a:t>Rudy Cesaretti estimated the area of these cities by examining historical maps and other documents, one by one, here is the example of Bristol.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When you put all this together, you do find the expected sublinear behavior of area on population, with exponents between the amorphous and networked settlements but also with some statistical uncertainty that could include one or the other but is decidedly sublinear.</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An amazing study led by Jack Hanson and Scott Ortman examined roman cities circa 1AD. Here is the map: Rome itself with about 1 million people was by far the largest city in Europe. (Alexandria was the second biggest). Note also the emergence of Gaul (France) and even England, where most large cities were founded by the Romans.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Hanson and Ortman showed that they could use scaling to predict the population of Rome, from other cities in the system.</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1" name="Shape 401"/>
          <p:cNvSpPr/>
          <p:nvPr>
            <p:ph type="sldImg"/>
          </p:nvPr>
        </p:nvSpPr>
        <p:spPr>
          <a:prstGeom prst="rect">
            <a:avLst/>
          </a:prstGeom>
        </p:spPr>
        <p:txBody>
          <a:bodyPr/>
          <a:lstStyle/>
          <a:p>
            <a:pPr/>
          </a:p>
        </p:txBody>
      </p:sp>
      <p:sp>
        <p:nvSpPr>
          <p:cNvPr id="402" name="Shape 402"/>
          <p:cNvSpPr/>
          <p:nvPr>
            <p:ph type="body" sz="quarter" idx="1"/>
          </p:nvPr>
        </p:nvSpPr>
        <p:spPr>
          <a:prstGeom prst="rect">
            <a:avLst/>
          </a:prstGeom>
        </p:spPr>
        <p:txBody>
          <a:bodyPr/>
          <a:lstStyle/>
          <a:p>
            <a:pPr/>
            <a:r>
              <a:t>We then examined many of the other characteristics of (a subset of) Roman cities. Exponents are typically sublinear for spatial quantities but interestingly some exponents are closer to 2/3. We developed a little theory that this is related to the structure of blocks (a bit like slums) in many of these cities, and also the lack of 3 dimensional infrastructure in dense cities. These cities were probably very congested as a result.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6" name="Shape 406"/>
          <p:cNvSpPr/>
          <p:nvPr>
            <p:ph type="sldImg"/>
          </p:nvPr>
        </p:nvSpPr>
        <p:spPr>
          <a:prstGeom prst="rect">
            <a:avLst/>
          </a:prstGeom>
        </p:spPr>
        <p:txBody>
          <a:bodyPr/>
          <a:lstStyle/>
          <a:p>
            <a:pPr/>
          </a:p>
        </p:txBody>
      </p:sp>
      <p:sp>
        <p:nvSpPr>
          <p:cNvPr id="407" name="Shape 407"/>
          <p:cNvSpPr/>
          <p:nvPr>
            <p:ph type="body" sz="quarter" idx="1"/>
          </p:nvPr>
        </p:nvSpPr>
        <p:spPr>
          <a:prstGeom prst="rect">
            <a:avLst/>
          </a:prstGeom>
        </p:spPr>
        <p:txBody>
          <a:bodyPr/>
          <a:lstStyle/>
          <a:p>
            <a:pPr/>
            <a:r>
              <a:t>Hanson, Lobo and Ortman also looked at the division of labor in Roman cities, out of these stele (stone inscriptions) which were very common.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They find a sublinear result consistent with the theory we developed earlier for US cities. So Roman cities also were more specialized, but as made possible by the magnitude of social opportunities that they created.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1" name="Shape 421"/>
          <p:cNvSpPr/>
          <p:nvPr>
            <p:ph type="sldImg"/>
          </p:nvPr>
        </p:nvSpPr>
        <p:spPr>
          <a:prstGeom prst="rect">
            <a:avLst/>
          </a:prstGeom>
        </p:spPr>
        <p:txBody>
          <a:bodyPr/>
          <a:lstStyle/>
          <a:p>
            <a:pPr/>
          </a:p>
        </p:txBody>
      </p:sp>
      <p:sp>
        <p:nvSpPr>
          <p:cNvPr id="422" name="Shape 422"/>
          <p:cNvSpPr/>
          <p:nvPr>
            <p:ph type="body" sz="quarter" idx="1"/>
          </p:nvPr>
        </p:nvSpPr>
        <p:spPr>
          <a:prstGeom prst="rect">
            <a:avLst/>
          </a:prstGeom>
        </p:spPr>
        <p:txBody>
          <a:bodyPr/>
          <a:lstStyle/>
          <a:p>
            <a:pPr/>
            <a:r>
              <a:t>Many other studies of historical cities have been made with consistent results to these, but each also with its own story, data and so on. Here is a table and link to a recent review.</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p>
            <a:pPr/>
            <a:r>
              <a:t>In summary, … cities are very old and diverse but there are many communalities about what they are fundamentally as social networks over space that we see in all these examples.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7" name="Shape 207"/>
          <p:cNvSpPr/>
          <p:nvPr>
            <p:ph type="sldImg"/>
          </p:nvPr>
        </p:nvSpPr>
        <p:spPr>
          <a:prstGeom prst="rect">
            <a:avLst/>
          </a:prstGeom>
        </p:spPr>
        <p:txBody>
          <a:bodyPr/>
          <a:lstStyle/>
          <a:p>
            <a:pPr/>
          </a:p>
        </p:txBody>
      </p:sp>
      <p:sp>
        <p:nvSpPr>
          <p:cNvPr id="208" name="Shape 208"/>
          <p:cNvSpPr/>
          <p:nvPr>
            <p:ph type="body" sz="quarter" idx="1"/>
          </p:nvPr>
        </p:nvSpPr>
        <p:spPr>
          <a:prstGeom prst="rect">
            <a:avLst/>
          </a:prstGeom>
        </p:spPr>
        <p:txBody>
          <a:bodyPr/>
          <a:lstStyle/>
          <a:p>
            <a:pPr/>
            <a:r>
              <a:t>There is one singular “natural experiment” on cities that is in some sense the mother of all experiments. It is thought that the people that when humans came to the Americas they did not have cities: in this sense Ancient American cities were invented independently from those in the new world (which could have been in touch with each other). This natural experiment has been used to discuss the advent urban societies by archeologists, like Adams who was also at the university of Chicago.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This is also a time when archeology and anthropology were shifting conceptually, and where focus on processes like in other sciences, rather than form or materials was gaining relevance.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There are a number of technological innovations and institutions that emerge with the first cities: one is writing, which initially was simultaneously accounting (mathematics and data) and writing. Data and text emerged together, from the need to keep track of things and preserving collective memory.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Shape 224"/>
          <p:cNvSpPr/>
          <p:nvPr>
            <p:ph type="sldImg"/>
          </p:nvPr>
        </p:nvSpPr>
        <p:spPr>
          <a:prstGeom prst="rect">
            <a:avLst/>
          </a:prstGeom>
        </p:spPr>
        <p:txBody>
          <a:bodyPr/>
          <a:lstStyle/>
          <a:p>
            <a:pPr/>
          </a:p>
        </p:txBody>
      </p:sp>
      <p:sp>
        <p:nvSpPr>
          <p:cNvPr id="225" name="Shape 225"/>
          <p:cNvSpPr/>
          <p:nvPr>
            <p:ph type="body" sz="quarter" idx="1"/>
          </p:nvPr>
        </p:nvSpPr>
        <p:spPr>
          <a:prstGeom prst="rect">
            <a:avLst/>
          </a:prstGeom>
        </p:spPr>
        <p:txBody>
          <a:bodyPr/>
          <a:lstStyle/>
          <a:p>
            <a:pPr/>
            <a:r>
              <a:t>Many of the uses of early writing were trade documents…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But soon, they became humanism too: such as poems. These are the first voices that we can hear throughout history: it began with the necessities but also expanded range in invention and self-expression that arose with cities.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At this time, people can tell time and invent many others institutions: knowledge can start to accumulate and history, in a sense, begins. Most of these properties exist in all cities: I like to call them the “urban package”. Technologies to implement these functions are of course very different today, and will be so in the future. But the functions themselves are predictable and conserved.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The most amazing thing that is with us today from the cities of Sumer is the sexagesimal system, that we still use to tell time (and angles, including the coordinate system for the entire planet). Each great city originates fundamental ideas, that in turn spread everywhere and are largely preserved (and elaborated) over history: isn’t that amazing?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5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6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6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9"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70"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8.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9.png"/><Relationship Id="rId4"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jpeg"/><Relationship Id="rId4"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2.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3.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7.png"/><Relationship Id="rId4" Type="http://schemas.openxmlformats.org/officeDocument/2006/relationships/image" Target="../media/image1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9.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14.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image" Target="../media/image2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1.png"/><Relationship Id="rId6" Type="http://schemas.openxmlformats.org/officeDocument/2006/relationships/image" Target="../media/image2.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 Id="rId4" Type="http://schemas.openxmlformats.org/officeDocument/2006/relationships/image" Target="../media/image4.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80" name="Lecture 13"/>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13</a:t>
            </a:r>
          </a:p>
        </p:txBody>
      </p:sp>
      <p:sp>
        <p:nvSpPr>
          <p:cNvPr id="181" name="Cities in History; Urban Precursors: Hunter-Gatherer Camps and Densification"/>
          <p:cNvSpPr txBox="1"/>
          <p:nvPr>
            <p:ph type="body" sz="quarter" idx="1"/>
          </p:nvPr>
        </p:nvSpPr>
        <p:spPr>
          <a:xfrm>
            <a:off x="3761804" y="6002637"/>
            <a:ext cx="16733392" cy="1071564"/>
          </a:xfrm>
          <a:prstGeom prst="rect">
            <a:avLst/>
          </a:prstGeom>
        </p:spPr>
        <p:txBody>
          <a:bodyPr/>
          <a:lstStyle>
            <a:lvl1pPr algn="ctr" defTabSz="591502">
              <a:defRPr b="0" sz="3744"/>
            </a:lvl1pPr>
          </a:lstStyle>
          <a:p>
            <a:pPr/>
            <a:r>
              <a:t>Cities in History; Urban Precursors: Hunter-Gatherer Camps and Densification</a:t>
            </a:r>
          </a:p>
        </p:txBody>
      </p:sp>
      <p:sp>
        <p:nvSpPr>
          <p:cNvPr id="182" name="13.1 Cities in History : The Mother of all Social Experiments"/>
          <p:cNvSpPr txBox="1"/>
          <p:nvPr/>
        </p:nvSpPr>
        <p:spPr>
          <a:xfrm>
            <a:off x="-26643"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13.1 Cities in History : The Mother of all Social Experiments </a:t>
            </a:r>
          </a:p>
        </p:txBody>
      </p:sp>
      <p:sp>
        <p:nvSpPr>
          <p:cNvPr id="183" name="IUS 7.1"/>
          <p:cNvSpPr txBox="1"/>
          <p:nvPr/>
        </p:nvSpPr>
        <p:spPr>
          <a:xfrm>
            <a:off x="21434611" y="8201301"/>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7.1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What ideas did we get from other great cities in the past?"/>
          <p:cNvSpPr txBox="1"/>
          <p:nvPr/>
        </p:nvSpPr>
        <p:spPr>
          <a:xfrm>
            <a:off x="5966980" y="1248689"/>
            <a:ext cx="12450040"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solidFill>
                  <a:srgbClr val="000000"/>
                </a:solidFill>
              </a:defRPr>
            </a:lvl1pPr>
          </a:lstStyle>
          <a:p>
            <a:pPr/>
            <a:r>
              <a:t>What ideas did we get from other great cities in the past?</a:t>
            </a:r>
          </a:p>
        </p:txBody>
      </p:sp>
      <p:sp>
        <p:nvSpPr>
          <p:cNvPr id="263" name="Rome"/>
          <p:cNvSpPr txBox="1"/>
          <p:nvPr/>
        </p:nvSpPr>
        <p:spPr>
          <a:xfrm>
            <a:off x="5853581" y="5711755"/>
            <a:ext cx="1471855"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Rome</a:t>
            </a:r>
          </a:p>
        </p:txBody>
      </p:sp>
      <p:sp>
        <p:nvSpPr>
          <p:cNvPr id="264" name="Athens"/>
          <p:cNvSpPr txBox="1"/>
          <p:nvPr/>
        </p:nvSpPr>
        <p:spPr>
          <a:xfrm>
            <a:off x="3640670" y="4827742"/>
            <a:ext cx="172329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Athens</a:t>
            </a:r>
          </a:p>
        </p:txBody>
      </p:sp>
      <p:sp>
        <p:nvSpPr>
          <p:cNvPr id="265" name="Babylon"/>
          <p:cNvSpPr txBox="1"/>
          <p:nvPr/>
        </p:nvSpPr>
        <p:spPr>
          <a:xfrm>
            <a:off x="1166100" y="3575392"/>
            <a:ext cx="1981963"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Babylon</a:t>
            </a:r>
          </a:p>
        </p:txBody>
      </p:sp>
      <p:sp>
        <p:nvSpPr>
          <p:cNvPr id="266" name="Paris"/>
          <p:cNvSpPr txBox="1"/>
          <p:nvPr/>
        </p:nvSpPr>
        <p:spPr>
          <a:xfrm>
            <a:off x="7868627" y="6765867"/>
            <a:ext cx="1284606"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Paris</a:t>
            </a:r>
          </a:p>
        </p:txBody>
      </p:sp>
      <p:sp>
        <p:nvSpPr>
          <p:cNvPr id="267" name="London"/>
          <p:cNvSpPr txBox="1"/>
          <p:nvPr/>
        </p:nvSpPr>
        <p:spPr>
          <a:xfrm>
            <a:off x="9475461" y="7769822"/>
            <a:ext cx="18574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London</a:t>
            </a:r>
          </a:p>
        </p:txBody>
      </p:sp>
      <p:sp>
        <p:nvSpPr>
          <p:cNvPr id="268" name="insert you favorite city…"/>
          <p:cNvSpPr txBox="1"/>
          <p:nvPr/>
        </p:nvSpPr>
        <p:spPr>
          <a:xfrm>
            <a:off x="15044790" y="12750455"/>
            <a:ext cx="5699913"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insert you favorite city…</a:t>
            </a:r>
          </a:p>
        </p:txBody>
      </p:sp>
      <p:sp>
        <p:nvSpPr>
          <p:cNvPr id="269" name="Tokyo"/>
          <p:cNvSpPr txBox="1"/>
          <p:nvPr/>
        </p:nvSpPr>
        <p:spPr>
          <a:xfrm>
            <a:off x="11455590" y="8736798"/>
            <a:ext cx="1472820"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Tokyo</a:t>
            </a:r>
          </a:p>
        </p:txBody>
      </p:sp>
      <p:sp>
        <p:nvSpPr>
          <p:cNvPr id="270" name="NYC"/>
          <p:cNvSpPr txBox="1"/>
          <p:nvPr/>
        </p:nvSpPr>
        <p:spPr>
          <a:xfrm>
            <a:off x="12970932" y="9654363"/>
            <a:ext cx="1151409"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NYC</a:t>
            </a:r>
          </a:p>
        </p:txBody>
      </p:sp>
      <p:sp>
        <p:nvSpPr>
          <p:cNvPr id="271" name="Mumbai"/>
          <p:cNvSpPr txBox="1"/>
          <p:nvPr/>
        </p:nvSpPr>
        <p:spPr>
          <a:xfrm>
            <a:off x="16517024" y="11337789"/>
            <a:ext cx="1971828"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Mumbai</a:t>
            </a:r>
          </a:p>
        </p:txBody>
      </p:sp>
      <p:sp>
        <p:nvSpPr>
          <p:cNvPr id="272" name="Beijing"/>
          <p:cNvSpPr txBox="1"/>
          <p:nvPr/>
        </p:nvSpPr>
        <p:spPr>
          <a:xfrm>
            <a:off x="14805876" y="10476582"/>
            <a:ext cx="1695298"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Beijing</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6" name="800810_orig.jpg" descr="800810_orig.jpg"/>
          <p:cNvPicPr>
            <a:picLocks noChangeAspect="1"/>
          </p:cNvPicPr>
          <p:nvPr/>
        </p:nvPicPr>
        <p:blipFill>
          <a:blip r:embed="rId3">
            <a:extLst/>
          </a:blip>
          <a:stretch>
            <a:fillRect/>
          </a:stretch>
        </p:blipFill>
        <p:spPr>
          <a:xfrm>
            <a:off x="5048250" y="3316890"/>
            <a:ext cx="14287500" cy="7393782"/>
          </a:xfrm>
          <a:prstGeom prst="rect">
            <a:avLst/>
          </a:prstGeom>
          <a:ln w="12700">
            <a:miter lim="400000"/>
          </a:ln>
        </p:spPr>
      </p:pic>
      <p:sp>
        <p:nvSpPr>
          <p:cNvPr id="277" name="Tenochtitlan…"/>
          <p:cNvSpPr txBox="1"/>
          <p:nvPr/>
        </p:nvSpPr>
        <p:spPr>
          <a:xfrm>
            <a:off x="9173908" y="503178"/>
            <a:ext cx="6036184" cy="1743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000">
                <a:solidFill>
                  <a:srgbClr val="000000"/>
                </a:solidFill>
              </a:defRPr>
            </a:pPr>
            <a:r>
              <a:t>Tenochtitlan</a:t>
            </a:r>
          </a:p>
          <a:p>
            <a:pPr defTabSz="821531">
              <a:defRPr b="1" sz="3200">
                <a:solidFill>
                  <a:srgbClr val="000000"/>
                </a:solidFill>
              </a:defRPr>
            </a:pPr>
          </a:p>
          <a:p>
            <a:pPr defTabSz="821531">
              <a:defRPr b="1" sz="3200">
                <a:solidFill>
                  <a:srgbClr val="000000"/>
                </a:solidFill>
              </a:defRPr>
            </a:pPr>
            <a:r>
              <a:t>Aztec capital, ~200,000 people</a:t>
            </a:r>
          </a:p>
        </p:txBody>
      </p:sp>
      <p:sp>
        <p:nvSpPr>
          <p:cNvPr id="278" name="The mother of all social experiments"/>
          <p:cNvSpPr txBox="1"/>
          <p:nvPr/>
        </p:nvSpPr>
        <p:spPr>
          <a:xfrm>
            <a:off x="8731656" y="12535071"/>
            <a:ext cx="6920688"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mother of all social experiments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we beheld on that great lake a great multitude of canoes, some coming with supplies of food and others returning loaded with cargoes of merchandise; and we saw that from every house of that great city and of all the other cities that were built in the wa"/>
          <p:cNvSpPr txBox="1"/>
          <p:nvPr>
            <p:ph type="body" idx="22"/>
          </p:nvPr>
        </p:nvSpPr>
        <p:spPr>
          <a:xfrm>
            <a:off x="4833937" y="328128"/>
            <a:ext cx="14716126" cy="11916744"/>
          </a:xfrm>
          <a:prstGeom prst="rect">
            <a:avLst/>
          </a:prstGeom>
        </p:spPr>
        <p:txBody>
          <a:bodyPr/>
          <a:lstStyle/>
          <a:p>
            <a:pPr/>
          </a:p>
          <a:p>
            <a:pPr/>
          </a:p>
          <a:p>
            <a:pPr indent="321468" algn="l" defTabSz="642937">
              <a:lnSpc>
                <a:spcPct val="115000"/>
              </a:lnSpc>
              <a:defRPr sz="3200">
                <a:latin typeface="Optima"/>
                <a:ea typeface="Optima"/>
                <a:cs typeface="Optima"/>
                <a:sym typeface="Optima"/>
              </a:defRPr>
            </a:pPr>
            <a:r>
              <a:t>we beheld on that great lake a great multitude of canoes, some coming with supplies of food and others returning loaded with cargoes of merchandise; and we saw that from every house of that great city and of all the other cities that were built in the water it was impossible to pass from house to house, except by drawbridges which were made of wood or in canoes; and we saw in those cities temples and oratories like towers and fortresses and all gleaming white, and it was a wonderful thing to behold….</a:t>
            </a: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r>
              <a:t>After having examined and considered all that we had seen we turned to look at the great market place and the crowds of people that were in it, some buying and others selling, so that the murmur and hum of their voices and words that they used could be heard more than a league off. </a:t>
            </a:r>
          </a:p>
          <a:p>
            <a:pPr indent="321468" algn="l" defTabSz="642937">
              <a:lnSpc>
                <a:spcPct val="115000"/>
              </a:lnSpc>
              <a:defRPr sz="3200">
                <a:latin typeface="Optima"/>
                <a:ea typeface="Optima"/>
                <a:cs typeface="Optima"/>
                <a:sym typeface="Optima"/>
              </a:defRPr>
            </a:pPr>
          </a:p>
          <a:p>
            <a:pPr indent="321468" algn="l" defTabSz="642937">
              <a:lnSpc>
                <a:spcPct val="115000"/>
              </a:lnSpc>
              <a:defRPr sz="3200">
                <a:latin typeface="Optima"/>
                <a:ea typeface="Optima"/>
                <a:cs typeface="Optima"/>
                <a:sym typeface="Optima"/>
              </a:defRPr>
            </a:pPr>
            <a:r>
              <a:t>Some of the soldiers among us who had been in many parts of the world, in Constantinople, and all over Italy, and in Rome, said that they had never beheld so large a market place and so full of people, and so well regulated and arranged.</a:t>
            </a:r>
          </a:p>
          <a:p>
            <a:pPr/>
            <a:r>
              <a:t> </a:t>
            </a:r>
          </a:p>
        </p:txBody>
      </p:sp>
      <p:sp>
        <p:nvSpPr>
          <p:cNvPr id="283" name="Bernal Diaz del Castillo"/>
          <p:cNvSpPr txBox="1"/>
          <p:nvPr/>
        </p:nvSpPr>
        <p:spPr>
          <a:xfrm>
            <a:off x="18029738" y="11622959"/>
            <a:ext cx="3831413" cy="5784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lnSpc>
                <a:spcPct val="115000"/>
              </a:lnSpc>
              <a:defRPr b="1" sz="2800">
                <a:solidFill>
                  <a:srgbClr val="000000"/>
                </a:solidFill>
                <a:latin typeface="Optima"/>
                <a:ea typeface="Optima"/>
                <a:cs typeface="Optima"/>
                <a:sym typeface="Optima"/>
              </a:defRPr>
            </a:lvl1pPr>
          </a:lstStyle>
          <a:p>
            <a:pPr/>
            <a:r>
              <a:t>Bernal Diaz del Castillo</a:t>
            </a:r>
          </a:p>
        </p:txBody>
      </p:sp>
      <p:sp>
        <p:nvSpPr>
          <p:cNvPr id="284" name="True Story of the Conquest on New Spain (1568)  about 1519"/>
          <p:cNvSpPr txBox="1"/>
          <p:nvPr/>
        </p:nvSpPr>
        <p:spPr>
          <a:xfrm>
            <a:off x="12698238" y="12089209"/>
            <a:ext cx="9345961"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800">
                <a:solidFill>
                  <a:srgbClr val="000000"/>
                </a:solidFill>
                <a:latin typeface="Times Roman"/>
                <a:ea typeface="Times Roman"/>
                <a:cs typeface="Times Roman"/>
                <a:sym typeface="Times Roman"/>
              </a:defRPr>
            </a:lvl1pPr>
          </a:lstStyle>
          <a:p>
            <a:pPr/>
            <a:r>
              <a:t>True Story of the Conquest on New Spain (1568)  about 1519</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journal.pone.0087902.g002.jpg" descr="journal.pone.0087902.g002.jpg"/>
          <p:cNvPicPr>
            <a:picLocks noChangeAspect="1"/>
          </p:cNvPicPr>
          <p:nvPr/>
        </p:nvPicPr>
        <p:blipFill>
          <a:blip r:embed="rId3">
            <a:extLst/>
          </a:blip>
          <a:stretch>
            <a:fillRect/>
          </a:stretch>
        </p:blipFill>
        <p:spPr>
          <a:xfrm>
            <a:off x="3048000" y="2463037"/>
            <a:ext cx="18288000" cy="8789926"/>
          </a:xfrm>
          <a:prstGeom prst="rect">
            <a:avLst/>
          </a:prstGeom>
          <a:ln w="12700">
            <a:miter lim="400000"/>
          </a:ln>
        </p:spPr>
      </p:pic>
      <p:sp>
        <p:nvSpPr>
          <p:cNvPr id="289" name="Ortman, Cabaniss, Sturm, Bettencourt 2014"/>
          <p:cNvSpPr txBox="1"/>
          <p:nvPr/>
        </p:nvSpPr>
        <p:spPr>
          <a:xfrm>
            <a:off x="14006919" y="12502657"/>
            <a:ext cx="5786604" cy="47767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Neue Medium"/>
                <a:ea typeface="Helvetica Neue Medium"/>
                <a:cs typeface="Helvetica Neue Medium"/>
                <a:sym typeface="Helvetica Neue Medium"/>
              </a:defRPr>
            </a:lvl1pPr>
          </a:lstStyle>
          <a:p>
            <a:pPr/>
            <a:r>
              <a:t>Ortman, Cabaniss, Sturm, Bettencourt 2014</a:t>
            </a:r>
          </a:p>
        </p:txBody>
      </p:sp>
      <p:sp>
        <p:nvSpPr>
          <p:cNvPr id="290" name="The Valley of Mexico"/>
          <p:cNvSpPr txBox="1"/>
          <p:nvPr/>
        </p:nvSpPr>
        <p:spPr>
          <a:xfrm>
            <a:off x="9769808" y="429600"/>
            <a:ext cx="5491278"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solidFill>
                  <a:srgbClr val="000000"/>
                </a:solidFill>
              </a:defRPr>
            </a:lvl1pPr>
          </a:lstStyle>
          <a:p>
            <a:pPr/>
            <a:r>
              <a:t>The Valley of Mexico</a:t>
            </a:r>
          </a:p>
        </p:txBody>
      </p:sp>
      <p:sp>
        <p:nvSpPr>
          <p:cNvPr id="291" name="https://journals.plos.org/plosone/article?id=10.1371/journal.pone.0087902"/>
          <p:cNvSpPr txBox="1"/>
          <p:nvPr/>
        </p:nvSpPr>
        <p:spPr>
          <a:xfrm>
            <a:off x="14002932" y="13065181"/>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
        <p:nvSpPr>
          <p:cNvPr id="292" name="mexico city 1960"/>
          <p:cNvSpPr txBox="1"/>
          <p:nvPr/>
        </p:nvSpPr>
        <p:spPr>
          <a:xfrm>
            <a:off x="9207659" y="9643471"/>
            <a:ext cx="242925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mexico city 1960</a:t>
            </a:r>
          </a:p>
        </p:txBody>
      </p:sp>
      <p:sp>
        <p:nvSpPr>
          <p:cNvPr id="293" name="Line"/>
          <p:cNvSpPr/>
          <p:nvPr/>
        </p:nvSpPr>
        <p:spPr>
          <a:xfrm flipV="1">
            <a:off x="9532405" y="7933567"/>
            <a:ext cx="1156046" cy="1759296"/>
          </a:xfrm>
          <a:prstGeom prst="line">
            <a:avLst/>
          </a:prstGeom>
          <a:ln w="76200">
            <a:solidFill>
              <a:srgbClr val="FFFFFF"/>
            </a:solidFill>
            <a:miter lim="400000"/>
            <a:tailEnd type="triangle"/>
          </a:ln>
        </p:spPr>
        <p:txBody>
          <a:bodyPr lIns="50800" tIns="50800" rIns="50800" bIns="50800" anchor="ctr"/>
          <a:lstStyle/>
          <a:p>
            <a:pPr/>
          </a:p>
        </p:txBody>
      </p:sp>
      <p:sp>
        <p:nvSpPr>
          <p:cNvPr id="294" name="technotitlan"/>
          <p:cNvSpPr txBox="1"/>
          <p:nvPr/>
        </p:nvSpPr>
        <p:spPr>
          <a:xfrm>
            <a:off x="15298745" y="9643471"/>
            <a:ext cx="179679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technotitlan </a:t>
            </a:r>
          </a:p>
        </p:txBody>
      </p:sp>
      <p:sp>
        <p:nvSpPr>
          <p:cNvPr id="295" name="Line"/>
          <p:cNvSpPr/>
          <p:nvPr/>
        </p:nvSpPr>
        <p:spPr>
          <a:xfrm flipV="1">
            <a:off x="15806932" y="7933567"/>
            <a:ext cx="1156046" cy="1759296"/>
          </a:xfrm>
          <a:prstGeom prst="line">
            <a:avLst/>
          </a:prstGeom>
          <a:ln w="76200">
            <a:solidFill>
              <a:srgbClr val="FFFFFF"/>
            </a:solidFill>
            <a:miter lim="400000"/>
            <a:tailEnd type="triangle"/>
          </a:ln>
        </p:spPr>
        <p:txBody>
          <a:bodyPr lIns="50800" tIns="50800" rIns="50800" bIns="50800" anchor="ctr"/>
          <a:lstStyle/>
          <a:p>
            <a:pPr/>
          </a:p>
        </p:txBody>
      </p:sp>
      <p:sp>
        <p:nvSpPr>
          <p:cNvPr id="296" name="Aztec Period…"/>
          <p:cNvSpPr txBox="1"/>
          <p:nvPr/>
        </p:nvSpPr>
        <p:spPr>
          <a:xfrm>
            <a:off x="19191313" y="2523060"/>
            <a:ext cx="197114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defRPr>
            </a:pPr>
            <a:r>
              <a:t>Aztec Period</a:t>
            </a:r>
          </a:p>
          <a:p>
            <a:pPr algn="l" defTabSz="457200">
              <a:spcBef>
                <a:spcPts val="1800"/>
              </a:spcBef>
              <a:defRPr sz="1300">
                <a:solidFill>
                  <a:srgbClr val="FFFFFF"/>
                </a:solidFill>
                <a:latin typeface="Helvetica"/>
                <a:ea typeface="Helvetica"/>
                <a:cs typeface="Helvetica"/>
                <a:sym typeface="Helvetica"/>
              </a:defRPr>
            </a:pPr>
            <a:r>
              <a:t>1200–1519 C.E.</a:t>
            </a:r>
          </a:p>
        </p:txBody>
      </p:sp>
      <p:sp>
        <p:nvSpPr>
          <p:cNvPr id="297" name="Formative Period…"/>
          <p:cNvSpPr txBox="1"/>
          <p:nvPr/>
        </p:nvSpPr>
        <p:spPr>
          <a:xfrm>
            <a:off x="12519634" y="2523060"/>
            <a:ext cx="2602993"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solidFill>
                  <a:srgbClr val="FFFFFF"/>
                </a:solidFill>
              </a:defRPr>
            </a:pPr>
            <a:r>
              <a:t>Formative Period</a:t>
            </a:r>
          </a:p>
          <a:p>
            <a:pPr algn="l" defTabSz="457200">
              <a:spcBef>
                <a:spcPts val="1800"/>
              </a:spcBef>
              <a:defRPr sz="1300">
                <a:solidFill>
                  <a:srgbClr val="FFFFFF"/>
                </a:solidFill>
                <a:latin typeface="Helvetica"/>
                <a:ea typeface="Helvetica"/>
                <a:cs typeface="Helvetica"/>
                <a:sym typeface="Helvetica"/>
              </a:defRPr>
            </a:pPr>
            <a:r>
              <a:t>1150 B.C.E.–150 B.C.E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1" name="Screen Shot 2018-11-06 at 10.46.07 AM.png" descr="Screen Shot 2018-11-06 at 10.46.07 AM.png"/>
          <p:cNvPicPr>
            <a:picLocks noChangeAspect="1"/>
          </p:cNvPicPr>
          <p:nvPr/>
        </p:nvPicPr>
        <p:blipFill>
          <a:blip r:embed="rId3">
            <a:extLst/>
          </a:blip>
          <a:stretch>
            <a:fillRect/>
          </a:stretch>
        </p:blipFill>
        <p:spPr>
          <a:xfrm>
            <a:off x="7137796" y="3187898"/>
            <a:ext cx="10108408" cy="6875860"/>
          </a:xfrm>
          <a:prstGeom prst="rect">
            <a:avLst/>
          </a:prstGeom>
          <a:ln w="12700">
            <a:miter lim="400000"/>
          </a:ln>
        </p:spPr>
      </p:pic>
      <p:sp>
        <p:nvSpPr>
          <p:cNvPr id="302" name="Population Density Estimation in Archeology"/>
          <p:cNvSpPr txBox="1"/>
          <p:nvPr/>
        </p:nvSpPr>
        <p:spPr>
          <a:xfrm>
            <a:off x="8289972" y="1040730"/>
            <a:ext cx="8482712"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Population Density Estimation in Archeology</a:t>
            </a:r>
          </a:p>
        </p:txBody>
      </p:sp>
      <p:sp>
        <p:nvSpPr>
          <p:cNvPr id="303" name="Method 1: Sherd densities"/>
          <p:cNvSpPr txBox="1"/>
          <p:nvPr/>
        </p:nvSpPr>
        <p:spPr>
          <a:xfrm>
            <a:off x="6525472" y="2201870"/>
            <a:ext cx="501083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Method 1: </a:t>
            </a:r>
            <a:r>
              <a:rPr b="0"/>
              <a:t>Sherd densities</a:t>
            </a:r>
          </a:p>
        </p:txBody>
      </p:sp>
      <p:sp>
        <p:nvSpPr>
          <p:cNvPr id="304" name="Method 2: Room and house counts"/>
          <p:cNvSpPr txBox="1"/>
          <p:nvPr/>
        </p:nvSpPr>
        <p:spPr>
          <a:xfrm>
            <a:off x="6701012" y="10507553"/>
            <a:ext cx="666000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Method 2: </a:t>
            </a:r>
            <a:r>
              <a:rPr b="0"/>
              <a:t>Room and house counts</a:t>
            </a:r>
          </a:p>
        </p:txBody>
      </p:sp>
      <p:sp>
        <p:nvSpPr>
          <p:cNvPr id="305" name="multiply room occupancy by total number of rooms"/>
          <p:cNvSpPr txBox="1"/>
          <p:nvPr/>
        </p:nvSpPr>
        <p:spPr>
          <a:xfrm>
            <a:off x="8190950" y="11584538"/>
            <a:ext cx="6537631" cy="47795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000000"/>
                </a:solidFill>
              </a:defRPr>
            </a:lvl1pPr>
          </a:lstStyle>
          <a:p>
            <a:pPr/>
            <a:r>
              <a:t>multiply room occupancy by total number of rooms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9" name="journal.pone.0087902.g001.png" descr="journal.pone.0087902.g001.png"/>
          <p:cNvPicPr>
            <a:picLocks noChangeAspect="1"/>
          </p:cNvPicPr>
          <p:nvPr/>
        </p:nvPicPr>
        <p:blipFill>
          <a:blip r:embed="rId3">
            <a:extLst/>
          </a:blip>
          <a:stretch>
            <a:fillRect/>
          </a:stretch>
        </p:blipFill>
        <p:spPr>
          <a:xfrm>
            <a:off x="5513865" y="3569169"/>
            <a:ext cx="13356270" cy="6577662"/>
          </a:xfrm>
          <a:prstGeom prst="rect">
            <a:avLst/>
          </a:prstGeom>
          <a:ln w="12700">
            <a:miter lim="400000"/>
          </a:ln>
        </p:spPr>
      </p:pic>
      <p:sp>
        <p:nvSpPr>
          <p:cNvPr id="310" name="Networked versus Amorphous Settlements"/>
          <p:cNvSpPr txBox="1"/>
          <p:nvPr/>
        </p:nvSpPr>
        <p:spPr>
          <a:xfrm>
            <a:off x="7952473" y="811947"/>
            <a:ext cx="84790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Networked versus Amorphous Settlements</a:t>
            </a:r>
          </a:p>
        </p:txBody>
      </p:sp>
      <p:sp>
        <p:nvSpPr>
          <p:cNvPr id="311" name="can we tell the difference?"/>
          <p:cNvSpPr txBox="1"/>
          <p:nvPr/>
        </p:nvSpPr>
        <p:spPr>
          <a:xfrm>
            <a:off x="13473369" y="1671247"/>
            <a:ext cx="36828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we tell the difference?</a:t>
            </a:r>
          </a:p>
        </p:txBody>
      </p:sp>
      <p:sp>
        <p:nvSpPr>
          <p:cNvPr id="312" name="How does the total built area of the settlement depend on its population?"/>
          <p:cNvSpPr txBox="1"/>
          <p:nvPr/>
        </p:nvSpPr>
        <p:spPr>
          <a:xfrm>
            <a:off x="5072837" y="10940613"/>
            <a:ext cx="14238326"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200"/>
            </a:lvl1pPr>
          </a:lstStyle>
          <a:p>
            <a:pPr/>
            <a:r>
              <a:t>How does the total built area of the settlement depend on its population?</a:t>
            </a:r>
          </a:p>
        </p:txBody>
      </p:sp>
      <p:sp>
        <p:nvSpPr>
          <p:cNvPr id="313" name="Equation"/>
          <p:cNvSpPr txBox="1"/>
          <p:nvPr/>
        </p:nvSpPr>
        <p:spPr>
          <a:xfrm>
            <a:off x="13787868" y="12065991"/>
            <a:ext cx="4066702" cy="6826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n</m:t>
                      </m:r>
                    </m:sub>
                  </m:sSub>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N</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m:t>
                  </m:r>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0</m:t>
                      </m:r>
                    </m:sub>
                  </m:sSub>
                  <m:sSup>
                    <m:e>
                      <m:r>
                        <a:rPr xmlns:a="http://schemas.openxmlformats.org/drawingml/2006/main" sz="5700" i="1">
                          <a:solidFill>
                            <a:srgbClr val="5E5E5E"/>
                          </a:solidFill>
                          <a:latin typeface="Cambria Math" panose="02040503050406030204" pitchFamily="18" charset="0"/>
                        </a:rPr>
                        <m:t>N</m:t>
                      </m:r>
                    </m:e>
                    <m:sup>
                      <m:r>
                        <a:rPr xmlns:a="http://schemas.openxmlformats.org/drawingml/2006/main" sz="5700" i="1">
                          <a:solidFill>
                            <a:srgbClr val="5E5E5E"/>
                          </a:solidFill>
                          <a:latin typeface="Cambria Math" panose="02040503050406030204" pitchFamily="18" charset="0"/>
                        </a:rPr>
                        <m:t>ν</m:t>
                      </m:r>
                    </m:sup>
                  </m:sSup>
                </m:oMath>
              </m:oMathPara>
            </a14:m>
            <a:endParaRPr sz="5700">
              <a:solidFill>
                <a:srgbClr val="5E5E5E"/>
              </a:solidFill>
            </a:endParaRPr>
          </a:p>
        </p:txBody>
      </p:sp>
      <p:sp>
        <p:nvSpPr>
          <p:cNvPr id="314" name="Equation"/>
          <p:cNvSpPr txBox="1"/>
          <p:nvPr/>
        </p:nvSpPr>
        <p:spPr>
          <a:xfrm>
            <a:off x="6179762" y="12065991"/>
            <a:ext cx="3881410" cy="68267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700" i="1">
                      <a:solidFill>
                        <a:srgbClr val="5E5E5E"/>
                      </a:solidFill>
                      <a:latin typeface="Cambria Math" panose="02040503050406030204" pitchFamily="18" charset="0"/>
                    </a:rPr>
                    <m:t>A</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N</m:t>
                  </m:r>
                  <m:r>
                    <a:rPr xmlns:a="http://schemas.openxmlformats.org/drawingml/2006/main" sz="5700" i="1">
                      <a:solidFill>
                        <a:srgbClr val="5E5E5E"/>
                      </a:solidFill>
                      <a:latin typeface="Cambria Math" panose="02040503050406030204" pitchFamily="18" charset="0"/>
                    </a:rPr>
                    <m:t>)</m:t>
                  </m:r>
                  <m:r>
                    <a:rPr xmlns:a="http://schemas.openxmlformats.org/drawingml/2006/main" sz="5700" i="1">
                      <a:solidFill>
                        <a:srgbClr val="5E5E5E"/>
                      </a:solidFill>
                      <a:latin typeface="Cambria Math" panose="02040503050406030204" pitchFamily="18" charset="0"/>
                    </a:rPr>
                    <m:t>=</m:t>
                  </m:r>
                  <m:sSub>
                    <m:e>
                      <m:r>
                        <a:rPr xmlns:a="http://schemas.openxmlformats.org/drawingml/2006/main" sz="5700" i="1">
                          <a:solidFill>
                            <a:srgbClr val="5E5E5E"/>
                          </a:solidFill>
                          <a:latin typeface="Cambria Math" panose="02040503050406030204" pitchFamily="18" charset="0"/>
                        </a:rPr>
                        <m:t>A</m:t>
                      </m:r>
                    </m:e>
                    <m:sub>
                      <m:r>
                        <a:rPr xmlns:a="http://schemas.openxmlformats.org/drawingml/2006/main" sz="5700" i="1">
                          <a:solidFill>
                            <a:srgbClr val="5E5E5E"/>
                          </a:solidFill>
                          <a:latin typeface="Cambria Math" panose="02040503050406030204" pitchFamily="18" charset="0"/>
                        </a:rPr>
                        <m:t>0</m:t>
                      </m:r>
                    </m:sub>
                  </m:sSub>
                  <m:sSup>
                    <m:e>
                      <m:r>
                        <a:rPr xmlns:a="http://schemas.openxmlformats.org/drawingml/2006/main" sz="5700" i="1">
                          <a:solidFill>
                            <a:srgbClr val="5E5E5E"/>
                          </a:solidFill>
                          <a:latin typeface="Cambria Math" panose="02040503050406030204" pitchFamily="18" charset="0"/>
                        </a:rPr>
                        <m:t>N</m:t>
                      </m:r>
                    </m:e>
                    <m:sup>
                      <m:r>
                        <a:rPr xmlns:a="http://schemas.openxmlformats.org/drawingml/2006/main" sz="5700" i="1">
                          <a:solidFill>
                            <a:srgbClr val="5E5E5E"/>
                          </a:solidFill>
                          <a:latin typeface="Cambria Math" panose="02040503050406030204" pitchFamily="18" charset="0"/>
                        </a:rPr>
                        <m:t>α</m:t>
                      </m:r>
                    </m:sup>
                  </m:sSup>
                </m:oMath>
              </m:oMathPara>
            </a14:m>
            <a:endParaRPr sz="5700">
              <a:solidFill>
                <a:srgbClr val="5E5E5E"/>
              </a:solidFill>
            </a:endParaRPr>
          </a:p>
        </p:txBody>
      </p:sp>
      <p:sp>
        <p:nvSpPr>
          <p:cNvPr id="315" name="Equation"/>
          <p:cNvSpPr txBox="1"/>
          <p:nvPr/>
        </p:nvSpPr>
        <p:spPr>
          <a:xfrm>
            <a:off x="7219143" y="13094196"/>
            <a:ext cx="1802648" cy="4030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α</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2</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3</m:t>
                  </m:r>
                </m:oMath>
              </m:oMathPara>
            </a14:m>
            <a:endParaRPr sz="4600">
              <a:solidFill>
                <a:srgbClr val="5E5E5E"/>
              </a:solidFill>
            </a:endParaRPr>
          </a:p>
        </p:txBody>
      </p:sp>
      <p:sp>
        <p:nvSpPr>
          <p:cNvPr id="316" name="Equation"/>
          <p:cNvSpPr txBox="1"/>
          <p:nvPr/>
        </p:nvSpPr>
        <p:spPr>
          <a:xfrm>
            <a:off x="14919895" y="13094196"/>
            <a:ext cx="1780448" cy="41244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5E5E5E"/>
                      </a:solidFill>
                      <a:latin typeface="Cambria Math" panose="02040503050406030204" pitchFamily="18" charset="0"/>
                    </a:rPr>
                    <m:t>ν</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5</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6</m:t>
                  </m:r>
                </m:oMath>
              </m:oMathPara>
            </a14:m>
            <a:endParaRPr sz="4600">
              <a:solidFill>
                <a:srgbClr val="5E5E5E"/>
              </a:solidFill>
            </a:endParaR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0" name="Screen Shot 2018-11-06 at 11.28.41 AM.png" descr="Screen Shot 2018-11-06 at 11.28.41 AM.png"/>
          <p:cNvPicPr>
            <a:picLocks noChangeAspect="1"/>
          </p:cNvPicPr>
          <p:nvPr/>
        </p:nvPicPr>
        <p:blipFill>
          <a:blip r:embed="rId3">
            <a:extLst/>
          </a:blip>
          <a:stretch>
            <a:fillRect/>
          </a:stretch>
        </p:blipFill>
        <p:spPr>
          <a:xfrm>
            <a:off x="7066359" y="745559"/>
            <a:ext cx="10251282" cy="10447735"/>
          </a:xfrm>
          <a:prstGeom prst="rect">
            <a:avLst/>
          </a:prstGeom>
          <a:ln w="12700">
            <a:miter lim="400000"/>
          </a:ln>
        </p:spPr>
      </p:pic>
      <p:pic>
        <p:nvPicPr>
          <p:cNvPr id="321" name="Line Line" descr="Line Line"/>
          <p:cNvPicPr>
            <a:picLocks noChangeAspect="0"/>
          </p:cNvPicPr>
          <p:nvPr/>
        </p:nvPicPr>
        <p:blipFill>
          <a:blip r:embed="rId4">
            <a:extLst/>
          </a:blip>
          <a:stretch>
            <a:fillRect/>
          </a:stretch>
        </p:blipFill>
        <p:spPr>
          <a:xfrm>
            <a:off x="6376469" y="6289278"/>
            <a:ext cx="11631061" cy="101601"/>
          </a:xfrm>
          <a:prstGeom prst="rect">
            <a:avLst/>
          </a:prstGeom>
        </p:spPr>
      </p:pic>
      <p:sp>
        <p:nvSpPr>
          <p:cNvPr id="323" name="Sublinear"/>
          <p:cNvSpPr txBox="1"/>
          <p:nvPr/>
        </p:nvSpPr>
        <p:spPr>
          <a:xfrm>
            <a:off x="17750059" y="6557138"/>
            <a:ext cx="1814069"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Sublinear</a:t>
            </a:r>
          </a:p>
        </p:txBody>
      </p:sp>
      <p:sp>
        <p:nvSpPr>
          <p:cNvPr id="324" name="Spatial Densification"/>
          <p:cNvSpPr txBox="1"/>
          <p:nvPr/>
        </p:nvSpPr>
        <p:spPr>
          <a:xfrm>
            <a:off x="10241597" y="270638"/>
            <a:ext cx="390080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25" name="if you throw all the data together"/>
          <p:cNvSpPr txBox="1"/>
          <p:nvPr/>
        </p:nvSpPr>
        <p:spPr>
          <a:xfrm>
            <a:off x="14728572" y="340817"/>
            <a:ext cx="45174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if you throw all the data together</a:t>
            </a:r>
          </a:p>
        </p:txBody>
      </p:sp>
      <p:sp>
        <p:nvSpPr>
          <p:cNvPr id="326" name="Line"/>
          <p:cNvSpPr/>
          <p:nvPr/>
        </p:nvSpPr>
        <p:spPr>
          <a:xfrm flipH="1">
            <a:off x="17247060" y="5044317"/>
            <a:ext cx="1199379" cy="1"/>
          </a:xfrm>
          <a:prstGeom prst="line">
            <a:avLst/>
          </a:prstGeom>
          <a:ln w="76200">
            <a:solidFill>
              <a:srgbClr val="000000"/>
            </a:solidFill>
            <a:miter lim="400000"/>
            <a:tailEnd type="triangle"/>
          </a:ln>
        </p:spPr>
        <p:txBody>
          <a:bodyPr lIns="50800" tIns="50800" rIns="50800" bIns="50800" anchor="ctr"/>
          <a:lstStyle/>
          <a:p>
            <a:pPr/>
          </a:p>
        </p:txBody>
      </p:sp>
      <p:sp>
        <p:nvSpPr>
          <p:cNvPr id="327" name="one ha per household baseline"/>
          <p:cNvSpPr txBox="1"/>
          <p:nvPr/>
        </p:nvSpPr>
        <p:spPr>
          <a:xfrm>
            <a:off x="18776884" y="4813634"/>
            <a:ext cx="43769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one ha per household baseline </a:t>
            </a:r>
          </a:p>
        </p:txBody>
      </p:sp>
      <p:sp>
        <p:nvSpPr>
          <p:cNvPr id="328" name="https://journals.plos.org/plosone/article?id=10.1371/journal.pone.0087902"/>
          <p:cNvSpPr txBox="1"/>
          <p:nvPr/>
        </p:nvSpPr>
        <p:spPr>
          <a:xfrm>
            <a:off x="13539044" y="12913817"/>
            <a:ext cx="102360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Screen Shot 2018-11-06 at 11.29.06 AM.png" descr="Screen Shot 2018-11-06 at 11.29.06 AM.png"/>
          <p:cNvPicPr>
            <a:picLocks noChangeAspect="1"/>
          </p:cNvPicPr>
          <p:nvPr/>
        </p:nvPicPr>
        <p:blipFill>
          <a:blip r:embed="rId3">
            <a:extLst/>
          </a:blip>
          <a:stretch>
            <a:fillRect/>
          </a:stretch>
        </p:blipFill>
        <p:spPr>
          <a:xfrm>
            <a:off x="5691187" y="1714500"/>
            <a:ext cx="13001626" cy="10287000"/>
          </a:xfrm>
          <a:prstGeom prst="rect">
            <a:avLst/>
          </a:prstGeom>
          <a:ln w="12700">
            <a:miter lim="400000"/>
          </a:ln>
        </p:spPr>
      </p:pic>
      <p:pic>
        <p:nvPicPr>
          <p:cNvPr id="333" name="Line Line" descr="Line Line"/>
          <p:cNvPicPr>
            <a:picLocks noChangeAspect="0"/>
          </p:cNvPicPr>
          <p:nvPr/>
        </p:nvPicPr>
        <p:blipFill>
          <a:blip r:embed="rId4">
            <a:extLst/>
          </a:blip>
          <a:stretch>
            <a:fillRect/>
          </a:stretch>
        </p:blipFill>
        <p:spPr>
          <a:xfrm>
            <a:off x="4894141" y="8664575"/>
            <a:ext cx="14595718" cy="101600"/>
          </a:xfrm>
          <a:prstGeom prst="rect">
            <a:avLst/>
          </a:prstGeom>
        </p:spPr>
      </p:pic>
      <p:sp>
        <p:nvSpPr>
          <p:cNvPr id="335" name="Sublinear"/>
          <p:cNvSpPr txBox="1"/>
          <p:nvPr/>
        </p:nvSpPr>
        <p:spPr>
          <a:xfrm>
            <a:off x="19748055" y="8414513"/>
            <a:ext cx="1814069"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Sublinear</a:t>
            </a:r>
          </a:p>
        </p:txBody>
      </p:sp>
      <p:sp>
        <p:nvSpPr>
          <p:cNvPr id="336" name="Spatial Densification"/>
          <p:cNvSpPr txBox="1"/>
          <p:nvPr/>
        </p:nvSpPr>
        <p:spPr>
          <a:xfrm>
            <a:off x="10241597" y="638994"/>
            <a:ext cx="3900806"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37" name="stratified by amorphous vs networked settlements"/>
          <p:cNvSpPr txBox="1"/>
          <p:nvPr/>
        </p:nvSpPr>
        <p:spPr>
          <a:xfrm>
            <a:off x="8730538" y="1573024"/>
            <a:ext cx="69229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stratified by amorphous vs networked settlements</a:t>
            </a:r>
          </a:p>
        </p:txBody>
      </p:sp>
      <p:sp>
        <p:nvSpPr>
          <p:cNvPr id="338" name="https://journals.plos.org/plosone/article?id=10.1371/journal.pone.0087902"/>
          <p:cNvSpPr txBox="1"/>
          <p:nvPr/>
        </p:nvSpPr>
        <p:spPr>
          <a:xfrm>
            <a:off x="13465205" y="13070342"/>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https://journals.plos.org/plosone/article?id=10.1371/journal.pone.0087902</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2" name="F2.large.pdf" descr="F2.large.pdf"/>
          <p:cNvPicPr>
            <a:picLocks noChangeAspect="1"/>
          </p:cNvPicPr>
          <p:nvPr/>
        </p:nvPicPr>
        <p:blipFill>
          <a:blip r:embed="rId3">
            <a:extLst/>
          </a:blip>
          <a:stretch>
            <a:fillRect/>
          </a:stretch>
        </p:blipFill>
        <p:spPr>
          <a:xfrm>
            <a:off x="2124038" y="101949"/>
            <a:ext cx="10441169" cy="13512102"/>
          </a:xfrm>
          <a:prstGeom prst="rect">
            <a:avLst/>
          </a:prstGeom>
          <a:ln w="12700">
            <a:miter lim="400000"/>
          </a:ln>
        </p:spPr>
      </p:pic>
      <p:sp>
        <p:nvSpPr>
          <p:cNvPr id="343" name="Increasing returns in Monument Volume"/>
          <p:cNvSpPr txBox="1"/>
          <p:nvPr/>
        </p:nvSpPr>
        <p:spPr>
          <a:xfrm>
            <a:off x="11304114" y="1383447"/>
            <a:ext cx="78836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Increasing returns in Monument Volume</a:t>
            </a:r>
          </a:p>
        </p:txBody>
      </p:sp>
      <p:sp>
        <p:nvSpPr>
          <p:cNvPr id="344" name="Superlinear"/>
          <p:cNvSpPr txBox="1"/>
          <p:nvPr/>
        </p:nvSpPr>
        <p:spPr>
          <a:xfrm>
            <a:off x="11237007" y="2467341"/>
            <a:ext cx="216001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Superlinear</a:t>
            </a:r>
          </a:p>
        </p:txBody>
      </p:sp>
      <p:sp>
        <p:nvSpPr>
          <p:cNvPr id="345" name="Increasing returns in Home Construction"/>
          <p:cNvSpPr txBox="1"/>
          <p:nvPr/>
        </p:nvSpPr>
        <p:spPr>
          <a:xfrm>
            <a:off x="11224866" y="7830681"/>
            <a:ext cx="804217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Increasing returns in Home Construction</a:t>
            </a:r>
          </a:p>
        </p:txBody>
      </p:sp>
      <p:sp>
        <p:nvSpPr>
          <p:cNvPr id="346" name="Superlinear"/>
          <p:cNvSpPr txBox="1"/>
          <p:nvPr/>
        </p:nvSpPr>
        <p:spPr>
          <a:xfrm>
            <a:off x="11111992" y="9093169"/>
            <a:ext cx="2160017"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Superlinear</a:t>
            </a:r>
          </a:p>
        </p:txBody>
      </p:sp>
      <p:sp>
        <p:nvSpPr>
          <p:cNvPr id="347" name="Where did ancient societies put their wealth?"/>
          <p:cNvSpPr txBox="1"/>
          <p:nvPr/>
        </p:nvSpPr>
        <p:spPr>
          <a:xfrm>
            <a:off x="15190764" y="340828"/>
            <a:ext cx="8554009"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Where did ancient societies put their wealth?</a:t>
            </a:r>
          </a:p>
        </p:txBody>
      </p:sp>
      <p:sp>
        <p:nvSpPr>
          <p:cNvPr id="348" name="https://www.science.org/doi/10.1126/sciadv.1400066"/>
          <p:cNvSpPr txBox="1"/>
          <p:nvPr/>
        </p:nvSpPr>
        <p:spPr>
          <a:xfrm>
            <a:off x="16729517" y="13218685"/>
            <a:ext cx="7388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https://www.science.org/doi/10.1126/sciadv.1400066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2" name="F3.large.jpg" descr="F3.large.jpg"/>
          <p:cNvPicPr>
            <a:picLocks noChangeAspect="1"/>
          </p:cNvPicPr>
          <p:nvPr/>
        </p:nvPicPr>
        <p:blipFill>
          <a:blip r:embed="rId3">
            <a:extLst/>
          </a:blip>
          <a:stretch>
            <a:fillRect/>
          </a:stretch>
        </p:blipFill>
        <p:spPr>
          <a:xfrm>
            <a:off x="3201556" y="3046630"/>
            <a:ext cx="17980888" cy="6764239"/>
          </a:xfrm>
          <a:prstGeom prst="rect">
            <a:avLst/>
          </a:prstGeom>
          <a:ln w="12700">
            <a:miter lim="400000"/>
          </a:ln>
        </p:spPr>
      </p:pic>
      <p:sp>
        <p:nvSpPr>
          <p:cNvPr id="353" name="Approximately Lognormal “Wealth” Distribution"/>
          <p:cNvSpPr txBox="1"/>
          <p:nvPr/>
        </p:nvSpPr>
        <p:spPr>
          <a:xfrm>
            <a:off x="7950454" y="970585"/>
            <a:ext cx="8483093"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Approximately Lognormal “Wealth” Distribution</a:t>
            </a:r>
          </a:p>
        </p:txBody>
      </p:sp>
      <p:sp>
        <p:nvSpPr>
          <p:cNvPr id="354" name="So Basin of Mexico City show scaling relations similar to modern cities, but with appropriate quantities"/>
          <p:cNvSpPr txBox="1"/>
          <p:nvPr/>
        </p:nvSpPr>
        <p:spPr>
          <a:xfrm>
            <a:off x="2810637" y="12004627"/>
            <a:ext cx="18762727"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So Basin of Mexico City show scaling relations similar to modern cities, but with appropriate quantities</a:t>
            </a:r>
          </a:p>
        </p:txBody>
      </p:sp>
      <p:sp>
        <p:nvSpPr>
          <p:cNvPr id="355" name="https://www.science.org/doi/10.1126/sciadv.1400066"/>
          <p:cNvSpPr txBox="1"/>
          <p:nvPr/>
        </p:nvSpPr>
        <p:spPr>
          <a:xfrm>
            <a:off x="16458306" y="13016069"/>
            <a:ext cx="738804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https://www.science.org/doi/10.1126/sciadv.1400066</a:t>
            </a:r>
          </a:p>
        </p:txBody>
      </p:sp>
      <p:pic>
        <p:nvPicPr>
          <p:cNvPr id="356" name="Screen Shot 2021-11-09 at 11.25.16 AM.pdf" descr="Screen Shot 2021-11-09 at 11.25.16 AM.pdf"/>
          <p:cNvPicPr>
            <a:picLocks noChangeAspect="1"/>
          </p:cNvPicPr>
          <p:nvPr/>
        </p:nvPicPr>
        <p:blipFill>
          <a:blip r:embed="rId4">
            <a:extLst/>
          </a:blip>
          <a:stretch>
            <a:fillRect/>
          </a:stretch>
        </p:blipFill>
        <p:spPr>
          <a:xfrm>
            <a:off x="2415263" y="10164915"/>
            <a:ext cx="18614513" cy="1485667"/>
          </a:xfrm>
          <a:prstGeom prst="rect">
            <a:avLst/>
          </a:prstGeom>
          <a:ln w="12700">
            <a:miter lim="400000"/>
          </a:ln>
        </p:spPr>
      </p:pic>
      <p:sp>
        <p:nvSpPr>
          <p:cNvPr id="357" name="Rectangle"/>
          <p:cNvSpPr/>
          <p:nvPr/>
        </p:nvSpPr>
        <p:spPr>
          <a:xfrm>
            <a:off x="2053870" y="10164915"/>
            <a:ext cx="1270001" cy="461367"/>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All workable social systems are predicated on creating reliable forms of cooperation among…"/>
          <p:cNvSpPr txBox="1"/>
          <p:nvPr/>
        </p:nvSpPr>
        <p:spPr>
          <a:xfrm>
            <a:off x="608001" y="4710552"/>
            <a:ext cx="23167999" cy="429489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50">
                <a:solidFill>
                  <a:srgbClr val="000000"/>
                </a:solidFill>
              </a:defRPr>
            </a:pPr>
            <a:r>
              <a:rPr b="1"/>
              <a:t>All workable social systems</a:t>
            </a:r>
            <a:r>
              <a:t> are predicated on creating reliable forms of cooperation among</a:t>
            </a:r>
          </a:p>
          <a:p>
            <a:pPr algn="l" defTabSz="457200">
              <a:defRPr sz="4050">
                <a:solidFill>
                  <a:srgbClr val="000000"/>
                </a:solidFill>
              </a:defRPr>
            </a:pPr>
            <a:r>
              <a:t>an extensive population and then distributing the fruits of that cooperation across the population in ways that prevent the outbreak of catastrophic levels of violence.</a:t>
            </a:r>
          </a:p>
          <a:p>
            <a:pPr algn="l" defTabSz="457200">
              <a:defRPr sz="2950">
                <a:solidFill>
                  <a:srgbClr val="000000"/>
                </a:solidFill>
              </a:defRPr>
            </a:pPr>
          </a:p>
          <a:p>
            <a:pPr algn="l" defTabSz="457200">
              <a:defRPr sz="2950">
                <a:solidFill>
                  <a:srgbClr val="000000"/>
                </a:solidFill>
              </a:defRPr>
            </a:pPr>
          </a:p>
          <a:p>
            <a:pPr algn="l" defTabSz="457200">
              <a:defRPr sz="2950">
                <a:solidFill>
                  <a:srgbClr val="000000"/>
                </a:solidFill>
              </a:defRPr>
            </a:pPr>
          </a:p>
          <a:p>
            <a:pPr algn="l" defTabSz="457200">
              <a:defRPr sz="2950">
                <a:solidFill>
                  <a:srgbClr val="000000"/>
                </a:solidFill>
              </a:defRPr>
            </a:pPr>
          </a:p>
          <a:p>
            <a:pPr algn="l" defTabSz="457200">
              <a:defRPr sz="3650">
                <a:solidFill>
                  <a:srgbClr val="000000"/>
                </a:solidFill>
              </a:defRPr>
            </a:pPr>
            <a:r>
              <a:t>—Josiah Ober, The Rise and Fall of Classical Greece, 2015.</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journal.pone.0162678.g002.jpg" descr="journal.pone.0162678.g002.jpg"/>
          <p:cNvPicPr>
            <a:picLocks noChangeAspect="1"/>
          </p:cNvPicPr>
          <p:nvPr/>
        </p:nvPicPr>
        <p:blipFill>
          <a:blip r:embed="rId3">
            <a:extLst/>
          </a:blip>
          <a:stretch>
            <a:fillRect/>
          </a:stretch>
        </p:blipFill>
        <p:spPr>
          <a:xfrm>
            <a:off x="3072319" y="0"/>
            <a:ext cx="18239363" cy="13716000"/>
          </a:xfrm>
          <a:prstGeom prst="rect">
            <a:avLst/>
          </a:prstGeom>
          <a:ln w="12700">
            <a:miter lim="400000"/>
          </a:ln>
        </p:spPr>
      </p:pic>
      <p:sp>
        <p:nvSpPr>
          <p:cNvPr id="362" name="Medieval European Cities ca 1300"/>
          <p:cNvSpPr txBox="1"/>
          <p:nvPr/>
        </p:nvSpPr>
        <p:spPr>
          <a:xfrm>
            <a:off x="8367115" y="398261"/>
            <a:ext cx="8507020"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Medieval European Cities ca 1300</a:t>
            </a:r>
          </a:p>
        </p:txBody>
      </p:sp>
      <p:sp>
        <p:nvSpPr>
          <p:cNvPr id="363" name="Cesaretti et al  2016"/>
          <p:cNvSpPr txBox="1"/>
          <p:nvPr/>
        </p:nvSpPr>
        <p:spPr>
          <a:xfrm>
            <a:off x="17385680" y="11075560"/>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64" name="https://journals.plos.org/plosone/article?id=10.1371/journal.pone.0162678"/>
          <p:cNvSpPr txBox="1"/>
          <p:nvPr/>
        </p:nvSpPr>
        <p:spPr>
          <a:xfrm>
            <a:off x="12559218" y="13251540"/>
            <a:ext cx="10236100" cy="461367"/>
          </a:xfrm>
          <a:prstGeom prst="rect">
            <a:avLst/>
          </a:prstGeom>
          <a:solidFill>
            <a:srgbClr val="D5D5D5"/>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https://journals.plos.org/plosone/article?id=10.1371/journal.pone.0162678</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journal.pone.0162678.g005.png" descr="journal.pone.0162678.g005.png"/>
          <p:cNvPicPr>
            <a:picLocks noChangeAspect="1"/>
          </p:cNvPicPr>
          <p:nvPr/>
        </p:nvPicPr>
        <p:blipFill>
          <a:blip r:embed="rId3">
            <a:extLst/>
          </a:blip>
          <a:stretch>
            <a:fillRect/>
          </a:stretch>
        </p:blipFill>
        <p:spPr>
          <a:xfrm>
            <a:off x="7443489" y="0"/>
            <a:ext cx="9497022" cy="13716000"/>
          </a:xfrm>
          <a:prstGeom prst="rect">
            <a:avLst/>
          </a:prstGeom>
          <a:ln w="12700">
            <a:miter lim="400000"/>
          </a:ln>
        </p:spPr>
      </p:pic>
      <p:sp>
        <p:nvSpPr>
          <p:cNvPr id="369" name="Bristol"/>
          <p:cNvSpPr txBox="1"/>
          <p:nvPr/>
        </p:nvSpPr>
        <p:spPr>
          <a:xfrm>
            <a:off x="15339955" y="10404780"/>
            <a:ext cx="1292099"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Bristol</a:t>
            </a:r>
          </a:p>
        </p:txBody>
      </p:sp>
      <p:sp>
        <p:nvSpPr>
          <p:cNvPr id="370" name="Cesaretti et al  2016"/>
          <p:cNvSpPr txBox="1"/>
          <p:nvPr/>
        </p:nvSpPr>
        <p:spPr>
          <a:xfrm>
            <a:off x="17320641" y="12840629"/>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71" name="How to measure urban area?"/>
          <p:cNvSpPr txBox="1"/>
          <p:nvPr/>
        </p:nvSpPr>
        <p:spPr>
          <a:xfrm>
            <a:off x="587793" y="373705"/>
            <a:ext cx="7260997" cy="775103"/>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How to measure urban area?</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journal.pone.0162678.t001.PNG" descr="journal.pone.0162678.t001.PNG"/>
          <p:cNvPicPr>
            <a:picLocks noChangeAspect="1"/>
          </p:cNvPicPr>
          <p:nvPr/>
        </p:nvPicPr>
        <p:blipFill>
          <a:blip r:embed="rId3">
            <a:extLst/>
          </a:blip>
          <a:stretch>
            <a:fillRect/>
          </a:stretch>
        </p:blipFill>
        <p:spPr>
          <a:xfrm>
            <a:off x="3048000" y="4753460"/>
            <a:ext cx="18288000" cy="4209080"/>
          </a:xfrm>
          <a:prstGeom prst="rect">
            <a:avLst/>
          </a:prstGeom>
          <a:ln w="12700">
            <a:miter lim="400000"/>
          </a:ln>
        </p:spPr>
      </p:pic>
      <p:sp>
        <p:nvSpPr>
          <p:cNvPr id="376" name="Cesaretti et al  2016"/>
          <p:cNvSpPr txBox="1"/>
          <p:nvPr/>
        </p:nvSpPr>
        <p:spPr>
          <a:xfrm>
            <a:off x="13825076" y="12303355"/>
            <a:ext cx="365010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Cesaretti et al  2016</a:t>
            </a:r>
          </a:p>
        </p:txBody>
      </p:sp>
      <p:sp>
        <p:nvSpPr>
          <p:cNvPr id="377" name="Spatial Densification"/>
          <p:cNvSpPr txBox="1"/>
          <p:nvPr/>
        </p:nvSpPr>
        <p:spPr>
          <a:xfrm>
            <a:off x="10241597" y="2431622"/>
            <a:ext cx="3900806"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000">
                <a:solidFill>
                  <a:srgbClr val="FFFFFF"/>
                </a:solidFill>
              </a:defRPr>
            </a:lvl1pPr>
          </a:lstStyle>
          <a:p>
            <a:pPr/>
            <a:r>
              <a:t>Spatial Densification</a:t>
            </a:r>
          </a:p>
        </p:txBody>
      </p:sp>
      <p:sp>
        <p:nvSpPr>
          <p:cNvPr id="378" name="Rectangle"/>
          <p:cNvSpPr/>
          <p:nvPr/>
        </p:nvSpPr>
        <p:spPr>
          <a:xfrm>
            <a:off x="15826382" y="5268515"/>
            <a:ext cx="5197289" cy="2175775"/>
          </a:xfrm>
          <a:prstGeom prst="rect">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9" name="https://journals.plos.org/plosone/article?id=10.1371/journal.pone.0162678"/>
          <p:cNvSpPr txBox="1"/>
          <p:nvPr/>
        </p:nvSpPr>
        <p:spPr>
          <a:xfrm>
            <a:off x="13781930" y="13089736"/>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https://journals.plos.org/plosone/article?id=10.1371/journal.pone.0162678</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F4.large.jpg" descr="F4.large.jpg"/>
          <p:cNvPicPr>
            <a:picLocks noChangeAspect="1"/>
          </p:cNvPicPr>
          <p:nvPr/>
        </p:nvPicPr>
        <p:blipFill>
          <a:blip r:embed="rId3">
            <a:extLst/>
          </a:blip>
          <a:stretch>
            <a:fillRect/>
          </a:stretch>
        </p:blipFill>
        <p:spPr>
          <a:xfrm>
            <a:off x="3048000" y="391159"/>
            <a:ext cx="18288000" cy="12933682"/>
          </a:xfrm>
          <a:prstGeom prst="rect">
            <a:avLst/>
          </a:prstGeom>
          <a:ln w="12700">
            <a:miter lim="400000"/>
          </a:ln>
        </p:spPr>
      </p:pic>
      <p:sp>
        <p:nvSpPr>
          <p:cNvPr id="384" name="credit: J W Hanson"/>
          <p:cNvSpPr txBox="1"/>
          <p:nvPr/>
        </p:nvSpPr>
        <p:spPr>
          <a:xfrm>
            <a:off x="12258581" y="12565926"/>
            <a:ext cx="3493898"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J W Hanson</a:t>
            </a:r>
          </a:p>
        </p:txBody>
      </p:sp>
      <p:sp>
        <p:nvSpPr>
          <p:cNvPr id="385" name="Roman Empire?"/>
          <p:cNvSpPr txBox="1"/>
          <p:nvPr/>
        </p:nvSpPr>
        <p:spPr>
          <a:xfrm>
            <a:off x="12613303" y="1098849"/>
            <a:ext cx="3901060" cy="750441"/>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000">
                <a:solidFill>
                  <a:srgbClr val="FFFFFF"/>
                </a:solidFill>
                <a:latin typeface="Helvetica Neue Medium"/>
                <a:ea typeface="Helvetica Neue Medium"/>
                <a:cs typeface="Helvetica Neue Medium"/>
                <a:sym typeface="Helvetica Neue Medium"/>
              </a:defRPr>
            </a:lvl1pPr>
          </a:lstStyle>
          <a:p>
            <a:pPr/>
            <a:r>
              <a:t>Roman Empire?</a:t>
            </a:r>
          </a:p>
        </p:txBody>
      </p:sp>
      <p:sp>
        <p:nvSpPr>
          <p:cNvPr id="386" name="http://www.archaeopress.com/ArchaeopressShop/Public/displayProductDetail.asp?id=%7B20D434EB-311A-4576-9571-EC9498B08665%7D"/>
          <p:cNvSpPr txBox="1"/>
          <p:nvPr/>
        </p:nvSpPr>
        <p:spPr>
          <a:xfrm>
            <a:off x="4264731" y="13254222"/>
            <a:ext cx="1948159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http://www.archaeopress.com/ArchaeopressShop/Public/displayProductDetail.asp?id=%7B20D434EB-311A-4576-9571-EC9498B08665%7D</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Screen Shot 2018-11-06 at 11.17.34 AM.png" descr="Screen Shot 2018-11-06 at 11.17.34 AM.png"/>
          <p:cNvPicPr>
            <a:picLocks noChangeAspect="1"/>
          </p:cNvPicPr>
          <p:nvPr/>
        </p:nvPicPr>
        <p:blipFill>
          <a:blip r:embed="rId3">
            <a:extLst/>
          </a:blip>
          <a:stretch>
            <a:fillRect/>
          </a:stretch>
        </p:blipFill>
        <p:spPr>
          <a:xfrm>
            <a:off x="2738949" y="488774"/>
            <a:ext cx="18288001" cy="3434136"/>
          </a:xfrm>
          <a:prstGeom prst="rect">
            <a:avLst/>
          </a:prstGeom>
          <a:ln w="12700">
            <a:miter lim="400000"/>
          </a:ln>
        </p:spPr>
      </p:pic>
      <p:pic>
        <p:nvPicPr>
          <p:cNvPr id="391" name="Screen Shot 2018-11-06 at 11.17.10 AM.png" descr="Screen Shot 2018-11-06 at 11.17.10 AM.png"/>
          <p:cNvPicPr>
            <a:picLocks noChangeAspect="1"/>
          </p:cNvPicPr>
          <p:nvPr/>
        </p:nvPicPr>
        <p:blipFill>
          <a:blip r:embed="rId4">
            <a:extLst/>
          </a:blip>
          <a:srcRect l="0" t="0" r="0" b="0"/>
          <a:stretch>
            <a:fillRect/>
          </a:stretch>
        </p:blipFill>
        <p:spPr>
          <a:xfrm>
            <a:off x="4020939" y="4137287"/>
            <a:ext cx="16342203" cy="8230745"/>
          </a:xfrm>
          <a:prstGeom prst="rect">
            <a:avLst/>
          </a:prstGeom>
          <a:ln w="12700">
            <a:miter lim="400000"/>
          </a:ln>
        </p:spPr>
      </p:pic>
      <p:sp>
        <p:nvSpPr>
          <p:cNvPr id="392" name="Circle"/>
          <p:cNvSpPr/>
          <p:nvPr/>
        </p:nvSpPr>
        <p:spPr>
          <a:xfrm>
            <a:off x="14192250" y="4181737"/>
            <a:ext cx="694074" cy="694075"/>
          </a:xfrm>
          <a:prstGeom prst="ellipse">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93" name="Hanson, Ortman  2017"/>
          <p:cNvSpPr txBox="1"/>
          <p:nvPr/>
        </p:nvSpPr>
        <p:spPr>
          <a:xfrm>
            <a:off x="16037599" y="12189561"/>
            <a:ext cx="4087115"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Hanson, Ortman  2017</a:t>
            </a:r>
          </a:p>
        </p:txBody>
      </p:sp>
      <p:sp>
        <p:nvSpPr>
          <p:cNvPr id="394" name="https://www.cambridge.org/core/journals/journal-of-roman-archaeology/article/systematic-method-for-estimating-the-populations-of-greek-and-roman-settlements/32413192CB46847949394D750342B5D4"/>
          <p:cNvSpPr txBox="1"/>
          <p:nvPr/>
        </p:nvSpPr>
        <p:spPr>
          <a:xfrm>
            <a:off x="-406235" y="12890155"/>
            <a:ext cx="24578368" cy="82966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https://www.cambridge.org/core/journals/journal-of-roman-archaeology/article/systematic-method-for-estimating-the-populations-of-greek-and-roman-settlements/32413192CB46847949394D750342B5D4</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Screen Shot 2021-11-09 at 11.51.23 AM.pdf" descr="Screen Shot 2021-11-09 at 11.51.23 AM.pdf"/>
          <p:cNvPicPr>
            <a:picLocks noChangeAspect="1"/>
          </p:cNvPicPr>
          <p:nvPr/>
        </p:nvPicPr>
        <p:blipFill>
          <a:blip r:embed="rId3">
            <a:extLst/>
          </a:blip>
          <a:stretch>
            <a:fillRect/>
          </a:stretch>
        </p:blipFill>
        <p:spPr>
          <a:xfrm>
            <a:off x="1707286" y="2258469"/>
            <a:ext cx="20969428" cy="9199062"/>
          </a:xfrm>
          <a:prstGeom prst="rect">
            <a:avLst/>
          </a:prstGeom>
          <a:ln w="12700">
            <a:miter lim="400000"/>
          </a:ln>
        </p:spPr>
      </p:pic>
      <p:sp>
        <p:nvSpPr>
          <p:cNvPr id="399" name="consistent with"/>
          <p:cNvSpPr txBox="1"/>
          <p:nvPr/>
        </p:nvSpPr>
        <p:spPr>
          <a:xfrm>
            <a:off x="18120753" y="10545950"/>
            <a:ext cx="4210487" cy="63776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consistent with </a:t>
            </a:r>
            <a14:m>
              <m:oMath>
                <m:r>
                  <a:rPr xmlns:a="http://schemas.openxmlformats.org/drawingml/2006/main" sz="3600" i="1">
                    <a:solidFill>
                      <a:srgbClr val="5E5E5E"/>
                    </a:solidFill>
                    <a:latin typeface="Cambria Math" panose="02040503050406030204" pitchFamily="18" charset="0"/>
                  </a:rPr>
                  <m:t>δ</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1</m:t>
                </m:r>
                <m:r>
                  <a:rPr xmlns:a="http://schemas.openxmlformats.org/drawingml/2006/main" sz="3600" i="1">
                    <a:solidFill>
                      <a:srgbClr val="5E5E5E"/>
                    </a:solidFill>
                    <a:latin typeface="Cambria Math" panose="02040503050406030204" pitchFamily="18" charset="0"/>
                  </a:rPr>
                  <m:t>/</m:t>
                </m:r>
                <m:r>
                  <a:rPr xmlns:a="http://schemas.openxmlformats.org/drawingml/2006/main" sz="3600" i="1">
                    <a:solidFill>
                      <a:srgbClr val="5E5E5E"/>
                    </a:solidFill>
                    <a:latin typeface="Cambria Math" panose="02040503050406030204" pitchFamily="18" charset="0"/>
                  </a:rPr>
                  <m:t>3</m:t>
                </m:r>
              </m:oMath>
            </a14:m>
          </a:p>
        </p:txBody>
      </p:sp>
      <p:sp>
        <p:nvSpPr>
          <p:cNvPr id="400" name="https://www.cambridge.org/core/services/aop-cambridge-core/content/view/0A1433E14B6469E08B2B027B7C54ED6B/S0003598X18001928a.pdf/urban-form-infrastructure-and-spatial-organisation-in-the-roman-empire.pdf"/>
          <p:cNvSpPr txBox="1"/>
          <p:nvPr/>
        </p:nvSpPr>
        <p:spPr>
          <a:xfrm>
            <a:off x="283615" y="12610916"/>
            <a:ext cx="23816769"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https://www.cambridge.org/core/services/aop-cambridge-core/content/view/0A1433E14B6469E08B2B027B7C54ED6B/S0003598X18001928a.pdf/urban-form-infrastructure-and-spatial-organisation-in-the-roman-empire.pdf</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4" name="440px-M_Licinius_Privatus,_dec.jpg" descr="440px-M_Licinius_Privatus,_dec.jpg"/>
          <p:cNvPicPr>
            <a:picLocks noChangeAspect="1"/>
          </p:cNvPicPr>
          <p:nvPr/>
        </p:nvPicPr>
        <p:blipFill>
          <a:blip r:embed="rId3">
            <a:extLst/>
          </a:blip>
          <a:stretch>
            <a:fillRect/>
          </a:stretch>
        </p:blipFill>
        <p:spPr>
          <a:xfrm>
            <a:off x="8262937" y="1616273"/>
            <a:ext cx="7858126" cy="10483454"/>
          </a:xfrm>
          <a:prstGeom prst="rect">
            <a:avLst/>
          </a:prstGeom>
          <a:ln w="12700">
            <a:miter lim="400000"/>
          </a:ln>
        </p:spPr>
      </p:pic>
      <p:sp>
        <p:nvSpPr>
          <p:cNvPr id="405" name="college of carpenters"/>
          <p:cNvSpPr txBox="1"/>
          <p:nvPr/>
        </p:nvSpPr>
        <p:spPr>
          <a:xfrm>
            <a:off x="14379495" y="12397153"/>
            <a:ext cx="3876041"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college of carpenters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9" name="Screen Shot 2018-11-06 at 11.02.35 AM.png" descr="Screen Shot 2018-11-06 at 11.02.35 AM.png"/>
          <p:cNvPicPr>
            <a:picLocks noChangeAspect="1"/>
          </p:cNvPicPr>
          <p:nvPr/>
        </p:nvPicPr>
        <p:blipFill>
          <a:blip r:embed="rId3">
            <a:extLst/>
          </a:blip>
          <a:stretch>
            <a:fillRect/>
          </a:stretch>
        </p:blipFill>
        <p:spPr>
          <a:xfrm>
            <a:off x="3048000" y="1830719"/>
            <a:ext cx="18288000" cy="3545797"/>
          </a:xfrm>
          <a:prstGeom prst="rect">
            <a:avLst/>
          </a:prstGeom>
          <a:ln w="12700">
            <a:miter lim="400000"/>
          </a:ln>
        </p:spPr>
      </p:pic>
      <p:pic>
        <p:nvPicPr>
          <p:cNvPr id="410" name="Screen Shot 2018-11-06 at 11.04.21 AM.png" descr="Screen Shot 2018-11-06 at 11.04.21 AM.png"/>
          <p:cNvPicPr>
            <a:picLocks noChangeAspect="1"/>
          </p:cNvPicPr>
          <p:nvPr/>
        </p:nvPicPr>
        <p:blipFill>
          <a:blip r:embed="rId4">
            <a:extLst/>
          </a:blip>
          <a:stretch>
            <a:fillRect/>
          </a:stretch>
        </p:blipFill>
        <p:spPr>
          <a:xfrm>
            <a:off x="5591976" y="6272130"/>
            <a:ext cx="13200049" cy="6421646"/>
          </a:xfrm>
          <a:prstGeom prst="rect">
            <a:avLst/>
          </a:prstGeom>
          <a:ln w="12700">
            <a:miter lim="400000"/>
          </a:ln>
        </p:spPr>
      </p:pic>
      <p:sp>
        <p:nvSpPr>
          <p:cNvPr id="411" name="Rectangle"/>
          <p:cNvSpPr/>
          <p:nvPr/>
        </p:nvSpPr>
        <p:spPr>
          <a:xfrm>
            <a:off x="14835187" y="5625703"/>
            <a:ext cx="4922840"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2" name="Rectangle"/>
          <p:cNvSpPr/>
          <p:nvPr/>
        </p:nvSpPr>
        <p:spPr>
          <a:xfrm>
            <a:off x="6173390" y="9313664"/>
            <a:ext cx="12037220" cy="795789"/>
          </a:xfrm>
          <a:prstGeom prst="rect">
            <a:avLst/>
          </a:prstGeom>
          <a:ln w="88900">
            <a:solidFill>
              <a:schemeClr val="accent5">
                <a:hueOff val="-82419"/>
                <a:satOff val="-9513"/>
                <a:lumOff val="-16343"/>
              </a:schemeClr>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3" name="sublinear"/>
          <p:cNvSpPr txBox="1"/>
          <p:nvPr/>
        </p:nvSpPr>
        <p:spPr>
          <a:xfrm>
            <a:off x="18425642" y="9419002"/>
            <a:ext cx="183093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
        <p:nvSpPr>
          <p:cNvPr id="414" name="https://royalsocietypublishing.org/doi/10.1098/rsif.2017.0367"/>
          <p:cNvSpPr txBox="1"/>
          <p:nvPr/>
        </p:nvSpPr>
        <p:spPr>
          <a:xfrm>
            <a:off x="15697613" y="13124540"/>
            <a:ext cx="84164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https://royalsocietypublishing.org/doi/10.1098/rsif.2017.0367</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Screen Shot 2018-11-06 at 11.23.59 AM.png" descr="Screen Shot 2018-11-06 at 11.23.59 AM.png"/>
          <p:cNvPicPr>
            <a:picLocks noChangeAspect="1"/>
          </p:cNvPicPr>
          <p:nvPr/>
        </p:nvPicPr>
        <p:blipFill>
          <a:blip r:embed="rId3">
            <a:extLst/>
          </a:blip>
          <a:stretch>
            <a:fillRect/>
          </a:stretch>
        </p:blipFill>
        <p:spPr>
          <a:xfrm>
            <a:off x="6341014" y="39310"/>
            <a:ext cx="11701972" cy="13459580"/>
          </a:xfrm>
          <a:prstGeom prst="rect">
            <a:avLst/>
          </a:prstGeom>
          <a:ln w="12700">
            <a:miter lim="400000"/>
          </a:ln>
        </p:spPr>
      </p:pic>
      <p:sp>
        <p:nvSpPr>
          <p:cNvPr id="419" name="Ortman  et al 2019"/>
          <p:cNvSpPr txBox="1"/>
          <p:nvPr/>
        </p:nvSpPr>
        <p:spPr>
          <a:xfrm>
            <a:off x="17841452" y="12640500"/>
            <a:ext cx="3381503"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Ortman  et al 2019</a:t>
            </a:r>
          </a:p>
        </p:txBody>
      </p:sp>
      <p:sp>
        <p:nvSpPr>
          <p:cNvPr id="420" name="https://journals.sagepub.com/doi/10.1177/0042098019873796"/>
          <p:cNvSpPr txBox="1"/>
          <p:nvPr/>
        </p:nvSpPr>
        <p:spPr>
          <a:xfrm>
            <a:off x="15622055" y="13230573"/>
            <a:ext cx="866363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https://journals.sagepub.com/doi/10.1177/0042098019873796</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4" name="Cities in History"/>
          <p:cNvSpPr txBox="1"/>
          <p:nvPr/>
        </p:nvSpPr>
        <p:spPr>
          <a:xfrm>
            <a:off x="10361891" y="911477"/>
            <a:ext cx="3660218" cy="713077"/>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Cities in History</a:t>
            </a:r>
          </a:p>
        </p:txBody>
      </p:sp>
      <p:sp>
        <p:nvSpPr>
          <p:cNvPr id="425" name="Evidence for consistent urban scaling throughout history, culture and geography for"/>
          <p:cNvSpPr txBox="1"/>
          <p:nvPr/>
        </p:nvSpPr>
        <p:spPr>
          <a:xfrm>
            <a:off x="385914" y="2813548"/>
            <a:ext cx="1647294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Evidence for consistent urban scaling throughout history, culture and geography for </a:t>
            </a:r>
          </a:p>
        </p:txBody>
      </p:sp>
      <p:sp>
        <p:nvSpPr>
          <p:cNvPr id="426" name="Densification of Settlements :…"/>
          <p:cNvSpPr txBox="1"/>
          <p:nvPr/>
        </p:nvSpPr>
        <p:spPr>
          <a:xfrm>
            <a:off x="5663184" y="4628929"/>
            <a:ext cx="11661166" cy="50840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Densification of Settlements : </a:t>
            </a:r>
          </a:p>
          <a:p>
            <a:pPr lvl="8" indent="1828800" algn="l" defTabSz="821531">
              <a:defRPr b="1" sz="3200">
                <a:solidFill>
                  <a:srgbClr val="000000"/>
                </a:solidFill>
              </a:defRPr>
            </a:pPr>
            <a:r>
              <a:t>                                     Amorphous and Networked</a:t>
            </a:r>
          </a:p>
          <a:p>
            <a:pPr lvl="8" indent="1828800" algn="l" defTabSz="821531">
              <a:defRPr b="1" sz="3200">
                <a:solidFill>
                  <a:srgbClr val="000000"/>
                </a:solidFill>
              </a:defRPr>
            </a:pPr>
          </a:p>
          <a:p>
            <a:pPr lvl="8" indent="1828800" algn="l" defTabSz="821531">
              <a:defRPr b="1" sz="3200">
                <a:solidFill>
                  <a:srgbClr val="000000"/>
                </a:solidFill>
              </a:defRPr>
            </a:pPr>
            <a:r>
              <a:t>Increasing Returns in Socioeconomic Productivity</a:t>
            </a:r>
          </a:p>
          <a:p>
            <a:pPr lvl="8" indent="1828800" algn="l" defTabSz="821531">
              <a:defRPr b="1" sz="3200">
                <a:solidFill>
                  <a:srgbClr val="000000"/>
                </a:solidFill>
              </a:defRPr>
            </a:pPr>
          </a:p>
          <a:p>
            <a:pPr lvl="8" indent="1828800" algn="l" defTabSz="821531">
              <a:defRPr b="1" sz="3200">
                <a:solidFill>
                  <a:srgbClr val="000000"/>
                </a:solidFill>
              </a:defRPr>
            </a:pPr>
            <a:r>
              <a:t>Division of Labor and Knowledge</a:t>
            </a:r>
          </a:p>
          <a:p>
            <a:pPr lvl="8" indent="1828800" algn="l" defTabSz="821531">
              <a:defRPr b="1" sz="3200">
                <a:solidFill>
                  <a:srgbClr val="000000"/>
                </a:solidFill>
              </a:defRPr>
            </a:pPr>
          </a:p>
          <a:p>
            <a:pPr lvl="8" indent="1828800" algn="l" defTabSz="821531">
              <a:defRPr b="1" sz="3200">
                <a:solidFill>
                  <a:srgbClr val="000000"/>
                </a:solidFill>
              </a:defRPr>
            </a:pPr>
            <a:r>
              <a:t>Urban Systems</a:t>
            </a:r>
          </a:p>
          <a:p>
            <a:pPr lvl="8" indent="1828800" algn="l" defTabSz="821531">
              <a:defRPr b="1" sz="3200">
                <a:solidFill>
                  <a:srgbClr val="000000"/>
                </a:solidFill>
              </a:defRPr>
            </a:pPr>
          </a:p>
          <a:p>
            <a:pPr lvl="8" indent="1828800" algn="l" defTabSz="821531">
              <a:defRPr b="1" sz="3200">
                <a:solidFill>
                  <a:srgbClr val="000000"/>
                </a:solidFill>
              </a:defRPr>
            </a:pPr>
            <a:r>
              <a:t>Political and Technological “Sophistication”</a:t>
            </a:r>
          </a:p>
        </p:txBody>
      </p:sp>
      <p:sp>
        <p:nvSpPr>
          <p:cNvPr id="427" name="All of this was episodic…"/>
          <p:cNvSpPr txBox="1"/>
          <p:nvPr/>
        </p:nvSpPr>
        <p:spPr>
          <a:xfrm>
            <a:off x="6320831" y="11174064"/>
            <a:ext cx="12063807" cy="12472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600">
                <a:solidFill>
                  <a:srgbClr val="FFFFFF"/>
                </a:solidFill>
                <a:latin typeface="Helvetica Neue Medium"/>
                <a:ea typeface="Helvetica Neue Medium"/>
                <a:cs typeface="Helvetica Neue Medium"/>
                <a:sym typeface="Helvetica Neue Medium"/>
              </a:defRPr>
            </a:pPr>
            <a:r>
              <a:t>All of this was episodic</a:t>
            </a:r>
          </a:p>
          <a:p>
            <a:pPr defTabSz="821531">
              <a:defRPr sz="3600">
                <a:solidFill>
                  <a:srgbClr val="FFFFFF"/>
                </a:solidFill>
                <a:latin typeface="Helvetica Neue Medium"/>
                <a:ea typeface="Helvetica Neue Medium"/>
                <a:cs typeface="Helvetica Neue Medium"/>
                <a:sym typeface="Helvetica Neue Medium"/>
              </a:defRPr>
            </a:pPr>
            <a:r>
              <a:t>some specificities that need to be understood in context</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1" name="41V7Kek4xOL._SX333_BO1,204,203,200_.jpg" descr="41V7Kek4xOL._SX333_BO1,204,203,200_.jpg"/>
          <p:cNvPicPr>
            <a:picLocks noChangeAspect="1"/>
          </p:cNvPicPr>
          <p:nvPr/>
        </p:nvPicPr>
        <p:blipFill>
          <a:blip r:embed="rId3">
            <a:extLst/>
          </a:blip>
          <a:stretch>
            <a:fillRect/>
          </a:stretch>
        </p:blipFill>
        <p:spPr>
          <a:xfrm>
            <a:off x="1371686" y="1911761"/>
            <a:ext cx="6262611" cy="9328486"/>
          </a:xfrm>
          <a:prstGeom prst="rect">
            <a:avLst/>
          </a:prstGeom>
          <a:ln w="12700">
            <a:miter lim="400000"/>
          </a:ln>
        </p:spPr>
      </p:pic>
      <p:sp>
        <p:nvSpPr>
          <p:cNvPr id="192" name="“This volume is concerned with the presentation and analysis of regularities on our two best documented cases of early, independent urban societies. It seeks to provide as systematic a comparison as the data permits of institutional forms and trends of g"/>
          <p:cNvSpPr txBox="1"/>
          <p:nvPr/>
        </p:nvSpPr>
        <p:spPr>
          <a:xfrm>
            <a:off x="7889519" y="5125189"/>
            <a:ext cx="10338518" cy="531416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b="1" sz="2800">
                <a:solidFill>
                  <a:srgbClr val="000000"/>
                </a:solidFill>
              </a:defRPr>
            </a:pPr>
            <a:r>
              <a:t>“This volume is concerned with the presentation and analysis of regularities on our two best documented cases of early, independent urban societies. It seeks to provide as systematic a comparison as the data permits of institutional forms and trends of growth that are to be found in both of them. </a:t>
            </a:r>
          </a:p>
          <a:p>
            <a:pPr algn="just" defTabSz="821531">
              <a:defRPr b="1" sz="2800">
                <a:solidFill>
                  <a:srgbClr val="000000"/>
                </a:solidFill>
              </a:defRPr>
            </a:pPr>
          </a:p>
          <a:p>
            <a:pPr algn="just" defTabSz="821531">
              <a:defRPr b="1" sz="2800">
                <a:solidFill>
                  <a:srgbClr val="000000"/>
                </a:solidFill>
              </a:defRPr>
            </a:pPr>
            <a:r>
              <a:t>Emphasizing basic similarities in structure rather than the many acknowledged formal features by which each culture is rendered distinguishable from all others, it seeks to demonstrate that both the societies in question can usefully be regarded as variants of a single processual pattern.” </a:t>
            </a:r>
          </a:p>
        </p:txBody>
      </p:sp>
      <p:pic>
        <p:nvPicPr>
          <p:cNvPr id="193" name="Robert McC. Adams_05.jpg" descr="Robert McC. Adams_05.jpg"/>
          <p:cNvPicPr>
            <a:picLocks noChangeAspect="1"/>
          </p:cNvPicPr>
          <p:nvPr/>
        </p:nvPicPr>
        <p:blipFill>
          <a:blip r:embed="rId4">
            <a:extLst/>
          </a:blip>
          <a:stretch>
            <a:fillRect/>
          </a:stretch>
        </p:blipFill>
        <p:spPr>
          <a:xfrm>
            <a:off x="15377402" y="366466"/>
            <a:ext cx="5472629" cy="3611935"/>
          </a:xfrm>
          <a:prstGeom prst="rect">
            <a:avLst/>
          </a:prstGeom>
          <a:ln w="12700">
            <a:miter lim="400000"/>
          </a:ln>
        </p:spPr>
      </p:pic>
      <p:sp>
        <p:nvSpPr>
          <p:cNvPr id="194" name="Robert McCormick Adams"/>
          <p:cNvSpPr txBox="1"/>
          <p:nvPr/>
        </p:nvSpPr>
        <p:spPr>
          <a:xfrm>
            <a:off x="15330061" y="3962657"/>
            <a:ext cx="4082315" cy="54003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600">
                <a:solidFill>
                  <a:srgbClr val="000000"/>
                </a:solidFill>
              </a:defRPr>
            </a:lvl1pPr>
          </a:lstStyle>
          <a:p>
            <a:pPr/>
            <a:r>
              <a:t>Robert McCormick Adams</a:t>
            </a:r>
          </a:p>
        </p:txBody>
      </p:sp>
      <p:pic>
        <p:nvPicPr>
          <p:cNvPr id="195" name="Line Line" descr="Line Line"/>
          <p:cNvPicPr>
            <a:picLocks noChangeAspect="0"/>
          </p:cNvPicPr>
          <p:nvPr/>
        </p:nvPicPr>
        <p:blipFill>
          <a:blip r:embed="rId5">
            <a:extLst/>
          </a:blip>
          <a:stretch>
            <a:fillRect/>
          </a:stretch>
        </p:blipFill>
        <p:spPr>
          <a:xfrm>
            <a:off x="13252372" y="6010917"/>
            <a:ext cx="4778410" cy="101601"/>
          </a:xfrm>
          <a:prstGeom prst="rect">
            <a:avLst/>
          </a:prstGeom>
        </p:spPr>
      </p:pic>
      <p:sp>
        <p:nvSpPr>
          <p:cNvPr id="197" name="Another UChicago First:"/>
          <p:cNvSpPr txBox="1"/>
          <p:nvPr/>
        </p:nvSpPr>
        <p:spPr>
          <a:xfrm>
            <a:off x="1410781" y="956883"/>
            <a:ext cx="461640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Another UChicago First:</a:t>
            </a:r>
          </a:p>
        </p:txBody>
      </p:sp>
      <p:sp>
        <p:nvSpPr>
          <p:cNvPr id="198" name="https://www.routledge.com/The-Evolution-of-Urban-Society-Early-Mesopotamia-and-Prehispanic-Mexico/Adams/p/book/9780202308180"/>
          <p:cNvSpPr txBox="1"/>
          <p:nvPr/>
        </p:nvSpPr>
        <p:spPr>
          <a:xfrm>
            <a:off x="287325" y="13110071"/>
            <a:ext cx="1894728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https://www.routledge.com/The-Evolution-of-Urban-Society-Early-Mesopotamia-and-Prehispanic-Mexico/Adams/p/book/9780202308180</a:t>
            </a:r>
          </a:p>
        </p:txBody>
      </p:sp>
      <p:sp>
        <p:nvSpPr>
          <p:cNvPr id="199" name="Mesopotamia"/>
          <p:cNvSpPr txBox="1"/>
          <p:nvPr/>
        </p:nvSpPr>
        <p:spPr>
          <a:xfrm>
            <a:off x="20556134" y="5958647"/>
            <a:ext cx="279450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Mesopotamia </a:t>
            </a:r>
          </a:p>
        </p:txBody>
      </p:sp>
      <p:sp>
        <p:nvSpPr>
          <p:cNvPr id="200" name="Basin of Mexico"/>
          <p:cNvSpPr txBox="1"/>
          <p:nvPr/>
        </p:nvSpPr>
        <p:spPr>
          <a:xfrm>
            <a:off x="20177315" y="8828806"/>
            <a:ext cx="313385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Basin of Mexico</a:t>
            </a:r>
          </a:p>
        </p:txBody>
      </p:sp>
      <p:sp>
        <p:nvSpPr>
          <p:cNvPr id="201" name="Line"/>
          <p:cNvSpPr/>
          <p:nvPr/>
        </p:nvSpPr>
        <p:spPr>
          <a:xfrm>
            <a:off x="18260758" y="5847755"/>
            <a:ext cx="2055152" cy="404095"/>
          </a:xfrm>
          <a:prstGeom prst="line">
            <a:avLst/>
          </a:prstGeom>
          <a:ln w="76200">
            <a:solidFill>
              <a:srgbClr val="000000"/>
            </a:solidFill>
            <a:miter lim="400000"/>
            <a:tailEnd type="triangle"/>
          </a:ln>
        </p:spPr>
        <p:txBody>
          <a:bodyPr lIns="50800" tIns="50800" rIns="50800" bIns="50800" anchor="ctr"/>
          <a:lstStyle/>
          <a:p>
            <a:pPr/>
          </a:p>
        </p:txBody>
      </p:sp>
      <p:sp>
        <p:nvSpPr>
          <p:cNvPr id="202" name="Line"/>
          <p:cNvSpPr/>
          <p:nvPr/>
        </p:nvSpPr>
        <p:spPr>
          <a:xfrm>
            <a:off x="18260758" y="5944591"/>
            <a:ext cx="2063304" cy="2719830"/>
          </a:xfrm>
          <a:prstGeom prst="line">
            <a:avLst/>
          </a:prstGeom>
          <a:ln w="76200">
            <a:solidFill>
              <a:srgbClr val="000000"/>
            </a:solidFill>
            <a:miter lim="400000"/>
            <a:tailEnd type="triangle"/>
          </a:ln>
        </p:spPr>
        <p:txBody>
          <a:bodyPr lIns="50800" tIns="50800" rIns="50800" bIns="50800" anchor="ctr"/>
          <a:lstStyle/>
          <a:p>
            <a:pPr/>
          </a:p>
        </p:txBody>
      </p:sp>
      <p:pic>
        <p:nvPicPr>
          <p:cNvPr id="203" name="Line Line" descr="Line Line"/>
          <p:cNvPicPr>
            <a:picLocks noChangeAspect="0"/>
          </p:cNvPicPr>
          <p:nvPr/>
        </p:nvPicPr>
        <p:blipFill>
          <a:blip r:embed="rId6">
            <a:extLst/>
          </a:blip>
          <a:stretch>
            <a:fillRect/>
          </a:stretch>
        </p:blipFill>
        <p:spPr>
          <a:xfrm>
            <a:off x="8406432" y="10375053"/>
            <a:ext cx="8773002" cy="101601"/>
          </a:xfrm>
          <a:prstGeom prst="rect">
            <a:avLst/>
          </a:prstGeom>
        </p:spPr>
      </p:pic>
      <p:sp>
        <p:nvSpPr>
          <p:cNvPr id="205" name="Line"/>
          <p:cNvSpPr/>
          <p:nvPr/>
        </p:nvSpPr>
        <p:spPr>
          <a:xfrm flipV="1">
            <a:off x="21744241" y="6684334"/>
            <a:ext cx="1" cy="2003897"/>
          </a:xfrm>
          <a:prstGeom prst="line">
            <a:avLst/>
          </a:prstGeom>
          <a:ln w="76200">
            <a:solidFill>
              <a:srgbClr val="000000"/>
            </a:solidFill>
            <a:miter lim="400000"/>
            <a:headEnd type="triangle"/>
            <a:tailEnd type="triangle"/>
          </a:ln>
        </p:spPr>
        <p:txBody>
          <a:bodyPr lIns="50800" tIns="50800" rIns="50800" bIns="50800" anchor="ctr"/>
          <a:lstStyle/>
          <a:p>
            <a:pPr/>
          </a:p>
        </p:txBody>
      </p:sp>
      <p:sp>
        <p:nvSpPr>
          <p:cNvPr id="206" name="?"/>
          <p:cNvSpPr txBox="1"/>
          <p:nvPr/>
        </p:nvSpPr>
        <p:spPr>
          <a:xfrm>
            <a:off x="22163136" y="7122520"/>
            <a:ext cx="439116" cy="7837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pPr/>
            <a:r>
              <a:t>?</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old_new_06.jpeg" descr="old_new_06.jpeg"/>
          <p:cNvPicPr>
            <a:picLocks noChangeAspect="1"/>
          </p:cNvPicPr>
          <p:nvPr/>
        </p:nvPicPr>
        <p:blipFill>
          <a:blip r:embed="rId2">
            <a:extLst/>
          </a:blip>
          <a:stretch>
            <a:fillRect/>
          </a:stretch>
        </p:blipFill>
        <p:spPr>
          <a:xfrm>
            <a:off x="6892635" y="0"/>
            <a:ext cx="10598728" cy="13716000"/>
          </a:xfrm>
          <a:prstGeom prst="rect">
            <a:avLst/>
          </a:prstGeom>
          <a:ln w="12700">
            <a:miter lim="400000"/>
          </a:ln>
        </p:spPr>
      </p:pic>
      <p:sp>
        <p:nvSpPr>
          <p:cNvPr id="432" name="credit:Gabriel Garcia"/>
          <p:cNvSpPr txBox="1"/>
          <p:nvPr/>
        </p:nvSpPr>
        <p:spPr>
          <a:xfrm>
            <a:off x="17403587" y="13251796"/>
            <a:ext cx="2328419" cy="42834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Neue Medium"/>
                <a:ea typeface="Helvetica Neue Medium"/>
                <a:cs typeface="Helvetica Neue Medium"/>
                <a:sym typeface="Helvetica Neue Medium"/>
              </a:defRPr>
            </a:lvl1pPr>
          </a:lstStyle>
          <a:p>
            <a:pPr/>
            <a:r>
              <a:t>credit:Gabriel Garcia</a:t>
            </a:r>
          </a:p>
        </p:txBody>
      </p:sp>
      <p:sp>
        <p:nvSpPr>
          <p:cNvPr id="433" name="These findings allow us to establish a science of cities throughout history and read the past in terms of processes"/>
          <p:cNvSpPr txBox="1"/>
          <p:nvPr/>
        </p:nvSpPr>
        <p:spPr>
          <a:xfrm>
            <a:off x="763192" y="544385"/>
            <a:ext cx="21408036" cy="585112"/>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These findings allow us to establish a science of cities throughout history and read the past in terms of processes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Screen Shot 2018-11-06 at 10.20.35 AM.png" descr="Screen Shot 2018-11-06 at 10.20.35 AM.png"/>
          <p:cNvPicPr>
            <a:picLocks noChangeAspect="1"/>
          </p:cNvPicPr>
          <p:nvPr/>
        </p:nvPicPr>
        <p:blipFill>
          <a:blip r:embed="rId3">
            <a:extLst/>
          </a:blip>
          <a:stretch>
            <a:fillRect/>
          </a:stretch>
        </p:blipFill>
        <p:spPr>
          <a:xfrm>
            <a:off x="226557" y="1490671"/>
            <a:ext cx="23930886" cy="10734658"/>
          </a:xfrm>
          <a:prstGeom prst="rect">
            <a:avLst/>
          </a:prstGeom>
          <a:ln w="12700">
            <a:miter lim="400000"/>
          </a:ln>
        </p:spPr>
      </p:pic>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4" name="MES.11, writing.jpg" descr="MES.11, writing.jpg"/>
          <p:cNvPicPr>
            <a:picLocks noChangeAspect="1"/>
          </p:cNvPicPr>
          <p:nvPr/>
        </p:nvPicPr>
        <p:blipFill>
          <a:blip r:embed="rId3">
            <a:extLst/>
          </a:blip>
          <a:srcRect l="6" t="0" r="6" b="0"/>
          <a:stretch>
            <a:fillRect/>
          </a:stretch>
        </p:blipFill>
        <p:spPr>
          <a:xfrm>
            <a:off x="-1" y="2464364"/>
            <a:ext cx="24384001" cy="8787272"/>
          </a:xfrm>
          <a:prstGeom prst="rect">
            <a:avLst/>
          </a:prstGeom>
          <a:ln w="12700">
            <a:miter lim="400000"/>
          </a:ln>
        </p:spPr>
      </p:pic>
      <p:sp>
        <p:nvSpPr>
          <p:cNvPr id="215" name="credit: Oriental Institute"/>
          <p:cNvSpPr txBox="1"/>
          <p:nvPr/>
        </p:nvSpPr>
        <p:spPr>
          <a:xfrm>
            <a:off x="19499290" y="11386304"/>
            <a:ext cx="4511143"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credit: Oriental Institute</a:t>
            </a:r>
          </a:p>
        </p:txBody>
      </p:sp>
      <p:sp>
        <p:nvSpPr>
          <p:cNvPr id="216" name="The advent and evolution of writing"/>
          <p:cNvSpPr txBox="1"/>
          <p:nvPr/>
        </p:nvSpPr>
        <p:spPr>
          <a:xfrm>
            <a:off x="8833459" y="963528"/>
            <a:ext cx="671708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advent and evolution of writing</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0" name="Screen Shot 2021-05-16 at 11.09.50 AM.jpg" descr="Screen Shot 2021-05-16 at 11.09.50 AM.jpg"/>
          <p:cNvPicPr>
            <a:picLocks noChangeAspect="1"/>
          </p:cNvPicPr>
          <p:nvPr/>
        </p:nvPicPr>
        <p:blipFill>
          <a:blip r:embed="rId3">
            <a:extLst/>
          </a:blip>
          <a:stretch>
            <a:fillRect/>
          </a:stretch>
        </p:blipFill>
        <p:spPr>
          <a:xfrm>
            <a:off x="6013592" y="54039"/>
            <a:ext cx="12356816" cy="13607922"/>
          </a:xfrm>
          <a:prstGeom prst="rect">
            <a:avLst/>
          </a:prstGeom>
          <a:ln w="12700">
            <a:miter lim="400000"/>
          </a:ln>
        </p:spPr>
      </p:pic>
      <p:sp>
        <p:nvSpPr>
          <p:cNvPr id="221" name="https://www.bbc.com/news/business-39870485"/>
          <p:cNvSpPr txBox="1"/>
          <p:nvPr/>
        </p:nvSpPr>
        <p:spPr>
          <a:xfrm>
            <a:off x="17014569" y="13065181"/>
            <a:ext cx="666841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https://www.bbc.com/news/business-39870485</a:t>
            </a:r>
          </a:p>
        </p:txBody>
      </p:sp>
      <p:pic>
        <p:nvPicPr>
          <p:cNvPr id="222" name="Screen Shot 2021-05-18 at 12.15.05 PM.pdf" descr="Screen Shot 2021-05-18 at 12.15.05 PM.pdf"/>
          <p:cNvPicPr>
            <a:picLocks noChangeAspect="1"/>
          </p:cNvPicPr>
          <p:nvPr/>
        </p:nvPicPr>
        <p:blipFill>
          <a:blip r:embed="rId4">
            <a:extLst/>
          </a:blip>
          <a:stretch>
            <a:fillRect/>
          </a:stretch>
        </p:blipFill>
        <p:spPr>
          <a:xfrm>
            <a:off x="2012267" y="158723"/>
            <a:ext cx="2901180" cy="4173627"/>
          </a:xfrm>
          <a:prstGeom prst="rect">
            <a:avLst/>
          </a:prstGeom>
          <a:ln w="12700">
            <a:miter lim="400000"/>
          </a:ln>
        </p:spPr>
      </p:pic>
      <p:sp>
        <p:nvSpPr>
          <p:cNvPr id="223" name="Denise Schmandt-Besserat"/>
          <p:cNvSpPr txBox="1"/>
          <p:nvPr/>
        </p:nvSpPr>
        <p:spPr>
          <a:xfrm>
            <a:off x="996535" y="4420585"/>
            <a:ext cx="4093465"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Denise Schmandt-Besserat</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7" name="Letters (and numbers) from the first cities"/>
          <p:cNvSpPr txBox="1"/>
          <p:nvPr/>
        </p:nvSpPr>
        <p:spPr>
          <a:xfrm>
            <a:off x="7232865" y="1211861"/>
            <a:ext cx="9918270" cy="684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900"/>
            </a:lvl1pPr>
          </a:lstStyle>
          <a:p>
            <a:pPr/>
            <a:r>
              <a:t>Letters (and numbers) from the first cities</a:t>
            </a:r>
          </a:p>
        </p:txBody>
      </p:sp>
      <p:sp>
        <p:nvSpPr>
          <p:cNvPr id="228" name="Bridegroom, dear to my heart,…"/>
          <p:cNvSpPr txBox="1"/>
          <p:nvPr/>
        </p:nvSpPr>
        <p:spPr>
          <a:xfrm>
            <a:off x="12296523" y="8469317"/>
            <a:ext cx="10414324" cy="2844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3000">
                <a:solidFill>
                  <a:srgbClr val="000000"/>
                </a:solidFill>
                <a:latin typeface="Helvetica"/>
                <a:ea typeface="Helvetica"/>
                <a:cs typeface="Helvetica"/>
                <a:sym typeface="Helvetica"/>
              </a:defRPr>
            </a:pPr>
            <a:r>
              <a:t>Bridegroom, dear to my heart,</a:t>
            </a:r>
          </a:p>
          <a:p>
            <a:pPr algn="l" defTabSz="457200">
              <a:defRPr sz="3000">
                <a:solidFill>
                  <a:srgbClr val="000000"/>
                </a:solidFill>
                <a:latin typeface="Helvetica"/>
                <a:ea typeface="Helvetica"/>
                <a:cs typeface="Helvetica"/>
                <a:sym typeface="Helvetica"/>
              </a:defRPr>
            </a:pPr>
            <a:r>
              <a:t>Goodly is your beauty, honeysweet,</a:t>
            </a:r>
          </a:p>
          <a:p>
            <a:pPr algn="l" defTabSz="457200">
              <a:defRPr sz="3000">
                <a:solidFill>
                  <a:srgbClr val="000000"/>
                </a:solidFill>
                <a:latin typeface="Helvetica"/>
                <a:ea typeface="Helvetica"/>
                <a:cs typeface="Helvetica"/>
                <a:sym typeface="Helvetica"/>
              </a:defRPr>
            </a:pPr>
            <a:r>
              <a:t>Lion, dear to my heart,</a:t>
            </a:r>
          </a:p>
          <a:p>
            <a:pPr algn="l" defTabSz="457200">
              <a:defRPr sz="3000">
                <a:solidFill>
                  <a:srgbClr val="000000"/>
                </a:solidFill>
                <a:latin typeface="Helvetica"/>
                <a:ea typeface="Helvetica"/>
                <a:cs typeface="Helvetica"/>
                <a:sym typeface="Helvetica"/>
              </a:defRPr>
            </a:pPr>
            <a:r>
              <a:t>Goodly is your beauty, honeysweet.</a:t>
            </a:r>
          </a:p>
          <a:p>
            <a:pPr algn="l" defTabSz="457200">
              <a:defRPr sz="3000">
                <a:solidFill>
                  <a:srgbClr val="000000"/>
                </a:solidFill>
                <a:latin typeface="Helvetica"/>
                <a:ea typeface="Helvetica"/>
                <a:cs typeface="Helvetica"/>
                <a:sym typeface="Helvetica"/>
              </a:defRPr>
            </a:pPr>
          </a:p>
          <a:p>
            <a:pPr algn="l" defTabSz="457200">
              <a:defRPr sz="3000">
                <a:solidFill>
                  <a:srgbClr val="808080"/>
                </a:solidFill>
                <a:latin typeface="Helvetica"/>
                <a:ea typeface="Helvetica"/>
                <a:cs typeface="Helvetica"/>
                <a:sym typeface="Helvetica"/>
              </a:defRPr>
            </a:pPr>
            <a:r>
              <a:rPr>
                <a:solidFill>
                  <a:srgbClr val="000000"/>
                </a:solidFill>
              </a:rPr>
              <a:t>You have captivated me, let me stand tremblingly before you</a:t>
            </a:r>
            <a:r>
              <a:t>.</a:t>
            </a:r>
          </a:p>
        </p:txBody>
      </p:sp>
      <p:sp>
        <p:nvSpPr>
          <p:cNvPr id="229" name="The Love Song of Shu-Sin"/>
          <p:cNvSpPr txBox="1"/>
          <p:nvPr/>
        </p:nvSpPr>
        <p:spPr>
          <a:xfrm>
            <a:off x="11855984" y="12149880"/>
            <a:ext cx="5284392" cy="584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b="1" i="1" sz="3200">
                <a:solidFill>
                  <a:srgbClr val="333333"/>
                </a:solidFill>
                <a:latin typeface="Helvetica"/>
                <a:ea typeface="Helvetica"/>
                <a:cs typeface="Helvetica"/>
                <a:sym typeface="Helvetica"/>
              </a:defRPr>
            </a:pPr>
            <a:r>
              <a:t>The Love Song of Shu-Sin</a:t>
            </a:r>
            <a:r>
              <a:rPr i="0"/>
              <a:t> </a:t>
            </a:r>
          </a:p>
        </p:txBody>
      </p:sp>
      <p:sp>
        <p:nvSpPr>
          <p:cNvPr id="230" name="1-5. Six lambs, one (goat-)kid, day 30,…"/>
          <p:cNvSpPr txBox="1"/>
          <p:nvPr/>
        </p:nvSpPr>
        <p:spPr>
          <a:xfrm>
            <a:off x="478839" y="10672681"/>
            <a:ext cx="6262466" cy="965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sz="2800">
                <a:solidFill>
                  <a:srgbClr val="3C3838"/>
                </a:solidFill>
                <a:latin typeface="Helvetica"/>
                <a:ea typeface="Helvetica"/>
                <a:cs typeface="Helvetica"/>
                <a:sym typeface="Helvetica"/>
              </a:defRPr>
            </a:pPr>
            <a:r>
              <a:t>1-5. Six lambs, one (goat-)kid, day 30, </a:t>
            </a:r>
          </a:p>
          <a:p>
            <a:pPr algn="l" defTabSz="457200">
              <a:defRPr sz="2800">
                <a:solidFill>
                  <a:srgbClr val="3C3838"/>
                </a:solidFill>
                <a:latin typeface="Helvetica"/>
                <a:ea typeface="Helvetica"/>
                <a:cs typeface="Helvetica"/>
                <a:sym typeface="Helvetica"/>
              </a:defRPr>
            </a:pPr>
            <a:r>
              <a:t>from Abbasaga, Intaea took in charge.*</a:t>
            </a:r>
          </a:p>
        </p:txBody>
      </p:sp>
      <p:pic>
        <p:nvPicPr>
          <p:cNvPr id="231" name="smm03obv.jpg" descr="smm03obv.jpg"/>
          <p:cNvPicPr>
            <a:picLocks noChangeAspect="1"/>
          </p:cNvPicPr>
          <p:nvPr/>
        </p:nvPicPr>
        <p:blipFill>
          <a:blip r:embed="rId3">
            <a:extLst/>
          </a:blip>
          <a:stretch>
            <a:fillRect/>
          </a:stretch>
        </p:blipFill>
        <p:spPr>
          <a:xfrm>
            <a:off x="1266632" y="3671323"/>
            <a:ext cx="5140361" cy="6373354"/>
          </a:xfrm>
          <a:prstGeom prst="rect">
            <a:avLst/>
          </a:prstGeom>
          <a:ln w="12700">
            <a:miter lim="400000"/>
          </a:ln>
        </p:spPr>
      </p:pic>
      <p:pic>
        <p:nvPicPr>
          <p:cNvPr id="232" name="127_4_69_4_ask-siiri.jpg" descr="127_4_69_4_ask-siiri.jpg"/>
          <p:cNvPicPr>
            <a:picLocks noChangeAspect="1"/>
          </p:cNvPicPr>
          <p:nvPr/>
        </p:nvPicPr>
        <p:blipFill>
          <a:blip r:embed="rId4">
            <a:extLst/>
          </a:blip>
          <a:srcRect l="29802" t="0" r="29802" b="0"/>
          <a:stretch>
            <a:fillRect/>
          </a:stretch>
        </p:blipFill>
        <p:spPr>
          <a:xfrm>
            <a:off x="18881351" y="3752971"/>
            <a:ext cx="4783728" cy="5555511"/>
          </a:xfrm>
          <a:prstGeom prst="rect">
            <a:avLst/>
          </a:prstGeom>
          <a:ln w="12700">
            <a:miter lim="400000"/>
          </a:ln>
        </p:spPr>
      </p:pic>
      <p:pic>
        <p:nvPicPr>
          <p:cNvPr id="233" name="440px-5-mina_weight_Shu-Shin_Louvre_AO246.jpg" descr="440px-5-mina_weight_Shu-Shin_Louvre_AO246.jpg"/>
          <p:cNvPicPr>
            <a:picLocks noChangeAspect="1"/>
          </p:cNvPicPr>
          <p:nvPr/>
        </p:nvPicPr>
        <p:blipFill>
          <a:blip r:embed="rId5">
            <a:extLst/>
          </a:blip>
          <a:stretch>
            <a:fillRect/>
          </a:stretch>
        </p:blipFill>
        <p:spPr>
          <a:xfrm>
            <a:off x="9226817" y="4216198"/>
            <a:ext cx="6834711" cy="3417356"/>
          </a:xfrm>
          <a:prstGeom prst="rect">
            <a:avLst/>
          </a:prstGeom>
          <a:ln w="12700">
            <a:miter lim="400000"/>
          </a:ln>
        </p:spPr>
      </p:pic>
      <p:sp>
        <p:nvSpPr>
          <p:cNvPr id="234" name="[ it then gets pretty racy ! ]"/>
          <p:cNvSpPr txBox="1"/>
          <p:nvPr/>
        </p:nvSpPr>
        <p:spPr>
          <a:xfrm>
            <a:off x="18012348" y="11359465"/>
            <a:ext cx="4568814"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 </a:t>
            </a:r>
            <a:r>
              <a:rPr i="1" sz="3100"/>
              <a:t>it then gets pretty racy !</a:t>
            </a:r>
            <a:r>
              <a:rPr i="1"/>
              <a:t> </a:t>
            </a:r>
            <a:r>
              <a:t>]</a:t>
            </a:r>
          </a:p>
        </p:txBody>
      </p:sp>
      <p:sp>
        <p:nvSpPr>
          <p:cNvPr id="235" name="Political document"/>
          <p:cNvSpPr txBox="1"/>
          <p:nvPr/>
        </p:nvSpPr>
        <p:spPr>
          <a:xfrm>
            <a:off x="9226817" y="3412204"/>
            <a:ext cx="26435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Political document</a:t>
            </a:r>
          </a:p>
        </p:txBody>
      </p:sp>
      <p:sp>
        <p:nvSpPr>
          <p:cNvPr id="236" name="https://www.worldhistory.org/article/750/the-worlds-oldest-love-poem/"/>
          <p:cNvSpPr txBox="1"/>
          <p:nvPr/>
        </p:nvSpPr>
        <p:spPr>
          <a:xfrm>
            <a:off x="14557663" y="13201506"/>
            <a:ext cx="97566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https://www.worldhistory.org/article/750/the-worlds-oldest-love-poem/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he “Urban Package”"/>
          <p:cNvSpPr txBox="1"/>
          <p:nvPr/>
        </p:nvSpPr>
        <p:spPr>
          <a:xfrm>
            <a:off x="403433" y="689729"/>
            <a:ext cx="5747869" cy="7461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300"/>
            </a:lvl1pPr>
          </a:lstStyle>
          <a:p>
            <a:pPr/>
            <a:r>
              <a:t>The “Urban Package”</a:t>
            </a:r>
          </a:p>
        </p:txBody>
      </p:sp>
      <p:sp>
        <p:nvSpPr>
          <p:cNvPr id="241" name="The result is (fast) cumulative culture:…"/>
          <p:cNvSpPr txBox="1"/>
          <p:nvPr/>
        </p:nvSpPr>
        <p:spPr>
          <a:xfrm>
            <a:off x="1352905" y="10334827"/>
            <a:ext cx="17054526" cy="18152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800"/>
            </a:pPr>
            <a:r>
              <a:t>The result is (fast) </a:t>
            </a:r>
            <a:r>
              <a:rPr b="1"/>
              <a:t>cumulative culture</a:t>
            </a:r>
            <a:r>
              <a:t>: </a:t>
            </a:r>
          </a:p>
          <a:p>
            <a:pPr algn="l">
              <a:defRPr sz="3800"/>
            </a:pPr>
          </a:p>
          <a:p>
            <a:pPr algn="l">
              <a:defRPr sz="3800"/>
            </a:pPr>
            <a:r>
              <a:t>        A symbolic encoding of memory and actions that holds societies together</a:t>
            </a:r>
          </a:p>
        </p:txBody>
      </p:sp>
      <p:sp>
        <p:nvSpPr>
          <p:cNvPr id="242" name="Societies Learn, History begins"/>
          <p:cNvSpPr txBox="1"/>
          <p:nvPr/>
        </p:nvSpPr>
        <p:spPr>
          <a:xfrm>
            <a:off x="8273599" y="12636224"/>
            <a:ext cx="7836802" cy="72149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100"/>
            </a:lvl1pPr>
          </a:lstStyle>
          <a:p>
            <a:pPr/>
            <a:r>
              <a:t>Societies Learn, History begins</a:t>
            </a:r>
          </a:p>
        </p:txBody>
      </p:sp>
      <p:sp>
        <p:nvSpPr>
          <p:cNvPr id="243" name="Symbolic Culture"/>
          <p:cNvSpPr txBox="1"/>
          <p:nvPr/>
        </p:nvSpPr>
        <p:spPr>
          <a:xfrm>
            <a:off x="1381742" y="2820724"/>
            <a:ext cx="3323845"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Symbolic Culture </a:t>
            </a:r>
          </a:p>
        </p:txBody>
      </p:sp>
      <p:sp>
        <p:nvSpPr>
          <p:cNvPr id="244" name="Division of Knowledge and Labor; Social Interdependence"/>
          <p:cNvSpPr txBox="1"/>
          <p:nvPr/>
        </p:nvSpPr>
        <p:spPr>
          <a:xfrm>
            <a:off x="1477040" y="5172012"/>
            <a:ext cx="10625329"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Division of Knowledge and Labor; Social Interdependence</a:t>
            </a:r>
          </a:p>
        </p:txBody>
      </p:sp>
      <p:sp>
        <p:nvSpPr>
          <p:cNvPr id="245" name="Social Contracts (law), Resource Redistribution, Social Policy"/>
          <p:cNvSpPr txBox="1"/>
          <p:nvPr/>
        </p:nvSpPr>
        <p:spPr>
          <a:xfrm>
            <a:off x="1479115" y="8008938"/>
            <a:ext cx="11237596"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Social Contracts (law), Resource Redistribution, Social Policy</a:t>
            </a:r>
          </a:p>
        </p:txBody>
      </p:sp>
      <p:sp>
        <p:nvSpPr>
          <p:cNvPr id="246" name="Public Goods"/>
          <p:cNvSpPr txBox="1"/>
          <p:nvPr/>
        </p:nvSpPr>
        <p:spPr>
          <a:xfrm>
            <a:off x="1477051" y="6577775"/>
            <a:ext cx="2540509" cy="5604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Public Goods</a:t>
            </a:r>
          </a:p>
        </p:txBody>
      </p:sp>
      <p:sp>
        <p:nvSpPr>
          <p:cNvPr id="247" name="Accounting, written language, standard weights and measures, time and socioeconomic planning"/>
          <p:cNvSpPr txBox="1"/>
          <p:nvPr/>
        </p:nvSpPr>
        <p:spPr>
          <a:xfrm>
            <a:off x="4405350" y="3527459"/>
            <a:ext cx="15573300"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Accounting, written language, standard weights and measures, time and socioeconomic planning</a:t>
            </a:r>
          </a:p>
        </p:txBody>
      </p:sp>
      <p:pic>
        <p:nvPicPr>
          <p:cNvPr id="248" name="code-of-hammurabi-1.jpg" descr="code-of-hammurabi-1.jpg"/>
          <p:cNvPicPr>
            <a:picLocks noChangeAspect="1"/>
          </p:cNvPicPr>
          <p:nvPr/>
        </p:nvPicPr>
        <p:blipFill>
          <a:blip r:embed="rId3">
            <a:extLst/>
          </a:blip>
          <a:stretch>
            <a:fillRect/>
          </a:stretch>
        </p:blipFill>
        <p:spPr>
          <a:xfrm>
            <a:off x="16416188" y="4630703"/>
            <a:ext cx="7565042" cy="5673782"/>
          </a:xfrm>
          <a:prstGeom prst="rect">
            <a:avLst/>
          </a:prstGeom>
          <a:ln w="12700">
            <a:miter lim="400000"/>
          </a:ln>
        </p:spPr>
      </p:pic>
      <p:sp>
        <p:nvSpPr>
          <p:cNvPr id="249" name="Code of Hammurabi"/>
          <p:cNvSpPr txBox="1"/>
          <p:nvPr/>
        </p:nvSpPr>
        <p:spPr>
          <a:xfrm>
            <a:off x="20614670" y="10255248"/>
            <a:ext cx="3427355" cy="5231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2880">
                <a:solidFill>
                  <a:srgbClr val="202122"/>
                </a:solidFill>
              </a:defRPr>
            </a:lvl1pPr>
          </a:lstStyle>
          <a:p>
            <a:pPr/>
            <a:r>
              <a:t>Code of Hammurabi</a:t>
            </a:r>
          </a:p>
        </p:txBody>
      </p:sp>
      <p:sp>
        <p:nvSpPr>
          <p:cNvPr id="250" name="managing inequality, insecurity and conflict"/>
          <p:cNvSpPr txBox="1"/>
          <p:nvPr/>
        </p:nvSpPr>
        <p:spPr>
          <a:xfrm>
            <a:off x="9207550" y="8953659"/>
            <a:ext cx="59689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managing inequality, insecurity and conflict</a:t>
            </a:r>
          </a:p>
        </p:txBody>
      </p:sp>
      <p:sp>
        <p:nvSpPr>
          <p:cNvPr id="251" name="monuments, aqueducts, streets, walls"/>
          <p:cNvSpPr txBox="1"/>
          <p:nvPr/>
        </p:nvSpPr>
        <p:spPr>
          <a:xfrm>
            <a:off x="4107006" y="7163300"/>
            <a:ext cx="53653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monuments, aqueducts, streets, walls </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Screen Shot 2021-05-16 at 11.06.53 AM.pdf" descr="Screen Shot 2021-05-16 at 11.06.53 AM.pdf"/>
          <p:cNvPicPr>
            <a:picLocks noChangeAspect="1"/>
          </p:cNvPicPr>
          <p:nvPr/>
        </p:nvPicPr>
        <p:blipFill>
          <a:blip r:embed="rId3">
            <a:extLst/>
          </a:blip>
          <a:stretch>
            <a:fillRect/>
          </a:stretch>
        </p:blipFill>
        <p:spPr>
          <a:xfrm>
            <a:off x="635992" y="6837681"/>
            <a:ext cx="23112116" cy="4834820"/>
          </a:xfrm>
          <a:prstGeom prst="rect">
            <a:avLst/>
          </a:prstGeom>
          <a:ln w="12700">
            <a:miter lim="400000"/>
          </a:ln>
        </p:spPr>
      </p:pic>
      <p:sp>
        <p:nvSpPr>
          <p:cNvPr id="256" name="Square"/>
          <p:cNvSpPr/>
          <p:nvPr/>
        </p:nvSpPr>
        <p:spPr>
          <a:xfrm>
            <a:off x="1390861" y="7033344"/>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57" name="shopping.png" descr="shopping.png"/>
          <p:cNvPicPr>
            <a:picLocks noChangeAspect="1"/>
          </p:cNvPicPr>
          <p:nvPr/>
        </p:nvPicPr>
        <p:blipFill>
          <a:blip r:embed="rId4">
            <a:extLst/>
          </a:blip>
          <a:stretch>
            <a:fillRect/>
          </a:stretch>
        </p:blipFill>
        <p:spPr>
          <a:xfrm>
            <a:off x="9856857" y="1631355"/>
            <a:ext cx="4670285" cy="4834732"/>
          </a:xfrm>
          <a:prstGeom prst="rect">
            <a:avLst/>
          </a:prstGeom>
          <a:ln w="12700">
            <a:miter lim="400000"/>
          </a:ln>
        </p:spPr>
      </p:pic>
      <p:sp>
        <p:nvSpPr>
          <p:cNvPr id="258" name="why do we tell time this way? angles, latitude, longitude?"/>
          <p:cNvSpPr txBox="1"/>
          <p:nvPr/>
        </p:nvSpPr>
        <p:spPr>
          <a:xfrm>
            <a:off x="7967776" y="798548"/>
            <a:ext cx="8448448"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why do we tell time this way? angles, latitude, longitude?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